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419" r:id="rId2"/>
    <p:sldId id="421" r:id="rId3"/>
    <p:sldId id="387" r:id="rId4"/>
    <p:sldId id="423" r:id="rId5"/>
    <p:sldId id="382" r:id="rId6"/>
    <p:sldId id="383" r:id="rId7"/>
    <p:sldId id="384" r:id="rId8"/>
    <p:sldId id="386" r:id="rId9"/>
    <p:sldId id="388" r:id="rId10"/>
    <p:sldId id="389" r:id="rId11"/>
    <p:sldId id="390" r:id="rId12"/>
    <p:sldId id="391" r:id="rId13"/>
    <p:sldId id="392" r:id="rId14"/>
    <p:sldId id="393" r:id="rId15"/>
    <p:sldId id="405" r:id="rId16"/>
    <p:sldId id="394" r:id="rId17"/>
    <p:sldId id="422" r:id="rId18"/>
    <p:sldId id="395" r:id="rId19"/>
    <p:sldId id="396" r:id="rId20"/>
    <p:sldId id="397" r:id="rId21"/>
    <p:sldId id="406" r:id="rId22"/>
    <p:sldId id="408" r:id="rId23"/>
    <p:sldId id="407" r:id="rId24"/>
    <p:sldId id="398" r:id="rId25"/>
    <p:sldId id="399" r:id="rId26"/>
    <p:sldId id="400" r:id="rId27"/>
    <p:sldId id="402" r:id="rId28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4" userDrawn="1">
          <p15:clr>
            <a:srgbClr val="A4A3A4"/>
          </p15:clr>
        </p15:guide>
        <p15:guide id="2" pos="29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84091" autoAdjust="0"/>
  </p:normalViewPr>
  <p:slideViewPr>
    <p:cSldViewPr showGuides="1">
      <p:cViewPr varScale="1">
        <p:scale>
          <a:sx n="104" d="100"/>
          <a:sy n="104" d="100"/>
        </p:scale>
        <p:origin x="3926" y="77"/>
      </p:cViewPr>
      <p:guideLst>
        <p:guide orient="horz" pos="2194"/>
        <p:guide pos="2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204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1" name="日期占位符 205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200" noProof="1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2" name="幻灯片图像占位符 205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053" name="文本占位符 2052"/>
          <p:cNvSpPr>
            <a:spLocks noGrp="1" noRot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054" name="页脚占位符 205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>
            <a:lvl1pPr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灯片编号占位符 205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zh-CN" altLang="en-US" sz="1200"/>
              <a:t>‹#›</a:t>
            </a:fld>
            <a:endParaRPr lang="zh-CN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algn="l" rtl="0" fontAlgn="base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algn="l" rtl="0" fontAlgn="base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algn="l" rtl="0" fontAlgn="base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algn="l" rtl="0" fontAlgn="base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0722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 anchorCtr="0"/>
          <a:lstStyle/>
          <a:p>
            <a:pPr lvl="0" eaLnBrk="1" hangingPunct="1"/>
            <a:r>
              <a:rPr lang="en-US" altLang="zh-CN"/>
              <a:t>##########</a:t>
            </a:r>
            <a:endParaRPr lang="zh-CN" altLang="en-US"/>
          </a:p>
        </p:txBody>
      </p:sp>
      <p:sp>
        <p:nvSpPr>
          <p:cNvPr id="30723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zh-CN" altLang="en-US" sz="1200"/>
              <a:t>3</a:t>
            </a:fld>
            <a:endParaRPr lang="zh-CN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1265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7" name="文本占位符 11266"/>
          <p:cNvSpPr>
            <a:spLocks noGrp="1" noRot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lstStyle/>
          <a:p>
            <a:pPr lvl="0" eaLnBrk="1" hangingPunct="1"/>
            <a:r>
              <a:rPr lang="zh-CN" altLang="en-US"/>
              <a:t>该页本章</a:t>
            </a:r>
            <a:r>
              <a:rPr lang="en-US" altLang="zh-CN"/>
              <a:t>PPT</a:t>
            </a:r>
            <a:r>
              <a:rPr lang="zh-CN" altLang="en-US"/>
              <a:t>每项议题首页，用于表述本议题的主题。每项议题的开始都要使用本页</a:t>
            </a:r>
          </a:p>
          <a:p>
            <a:pPr lvl="0" eaLnBrk="1" hangingPunct="1"/>
            <a:r>
              <a:rPr lang="zh-CN" altLang="en-US"/>
              <a:t>课程议题使用</a:t>
            </a:r>
            <a:r>
              <a:rPr lang="en-US" altLang="zh-CN"/>
              <a:t>38</a:t>
            </a:r>
            <a:r>
              <a:rPr lang="zh-CN" altLang="en-US"/>
              <a:t>磅黑体，加阴影。</a:t>
            </a:r>
          </a:p>
          <a:p>
            <a:pPr lvl="0" eaLnBrk="1" hangingPunct="1"/>
            <a:r>
              <a:rPr lang="zh-CN" altLang="en-US"/>
              <a:t>一级标题为“本章内容”的一级标题。使用</a:t>
            </a:r>
            <a:r>
              <a:rPr lang="en-US" altLang="zh-CN"/>
              <a:t>32</a:t>
            </a:r>
            <a:r>
              <a:rPr lang="zh-CN" altLang="en-US"/>
              <a:t>磅黑体，加粗，加阴影。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88913"/>
            <a:ext cx="2057400" cy="59372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052930" cy="59372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rgbClr val="A4001B"/>
              </a:solidFill>
              <a:effectLst>
                <a:outerShdw blurRad="38100" dist="38100" dir="2700000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188913"/>
            <a:ext cx="7499350" cy="777875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正文</a:t>
            </a:r>
          </a:p>
        </p:txBody>
      </p:sp>
      <p:pic>
        <p:nvPicPr>
          <p:cNvPr id="1028" name="Picture 7" descr="03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-304800" y="-228600"/>
            <a:ext cx="9767888" cy="732948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3000" kern="1200">
          <a:solidFill>
            <a:schemeClr val="tx2"/>
          </a:solidFill>
          <a:effectLst>
            <a:outerShdw blurRad="38100" dist="38100" dir="2700000">
              <a:srgbClr val="FFFFFF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3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3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3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3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3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3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3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3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lnSpc>
          <a:spcPct val="15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100" kern="1200">
          <a:solidFill>
            <a:srgbClr val="A4001B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1pPr>
      <a:lvl2pPr marL="742950" lvl="1" indent="-285750" algn="l" rtl="0" fontAlgn="base">
        <a:lnSpc>
          <a:spcPct val="13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kern="1200">
          <a:solidFill>
            <a:schemeClr val="accent2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2pPr>
      <a:lvl3pPr marL="1143000" lvl="2" indent="-2286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æ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4" descr="0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5275" y="-242887"/>
            <a:ext cx="9748838" cy="73580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矩形 3074"/>
          <p:cNvSpPr>
            <a:spLocks noGrp="1"/>
          </p:cNvSpPr>
          <p:nvPr/>
        </p:nvSpPr>
        <p:spPr>
          <a:xfrm>
            <a:off x="228600" y="1371600"/>
            <a:ext cx="77724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/>
          <a:p>
            <a:pPr algn="ctr" eaLnBrk="1" hangingPunct="1"/>
            <a:r>
              <a:rPr lang="zh-CN" altLang="en-US" sz="4400" b="1">
                <a:solidFill>
                  <a:schemeClr val="tx2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宋体" panose="02010600030101010101" pitchFamily="2" charset="-122"/>
              </a:rPr>
              <a:t>交换配置实验</a:t>
            </a:r>
            <a:r>
              <a:rPr lang="zh-CN" altLang="en-US" sz="4400">
                <a:solidFill>
                  <a:schemeClr val="tx2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宋体" panose="02010600030101010101" pitchFamily="2" charset="-122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椭圆 12289"/>
          <p:cNvSpPr/>
          <p:nvPr/>
        </p:nvSpPr>
        <p:spPr>
          <a:xfrm>
            <a:off x="838200" y="1752600"/>
            <a:ext cx="7127875" cy="3465513"/>
          </a:xfrm>
          <a:prstGeom prst="ellipse">
            <a:avLst/>
          </a:prstGeom>
          <a:solidFill>
            <a:srgbClr val="CED3DE">
              <a:alpha val="89803"/>
            </a:srgbClr>
          </a:solidFill>
          <a:ln w="9525">
            <a:noFill/>
          </a:ln>
        </p:spPr>
        <p:txBody>
          <a:bodyPr wrap="none" anchor="ctr" anchorCtr="0"/>
          <a:lstStyle/>
          <a:p>
            <a:pPr algn="ctr" eaLnBrk="1" hangingPunct="1"/>
            <a:endParaRPr lang="zh-CN" altLang="zh-CN">
              <a:latin typeface="Arial" panose="020B0604020202020204" pitchFamily="34" charset="0"/>
            </a:endParaRPr>
          </a:p>
        </p:txBody>
      </p:sp>
      <p:pic>
        <p:nvPicPr>
          <p:cNvPr id="12290" name="图片 12290" descr="学生宿舍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213" y="1970088"/>
            <a:ext cx="1503362" cy="9096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1" name="图片 12291" descr="schoo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7950" y="2790825"/>
            <a:ext cx="2360613" cy="1092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2" name="图片 12292" descr="学生宿舍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9238" y="3663950"/>
            <a:ext cx="1268412" cy="76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3" name="图片 12293" descr="小区-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1863" y="4100513"/>
            <a:ext cx="735012" cy="7826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4" name="标题 12294"/>
          <p:cNvSpPr>
            <a:spLocks noGrp="1"/>
          </p:cNvSpPr>
          <p:nvPr>
            <p:ph type="title"/>
          </p:nvPr>
        </p:nvSpPr>
        <p:spPr>
          <a:xfrm>
            <a:off x="533400" y="4572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zh-CN" altLang="en-US" sz="3600">
                <a:effectLst/>
              </a:rPr>
              <a:t>交换网络中的问题</a:t>
            </a:r>
          </a:p>
        </p:txBody>
      </p:sp>
      <p:sp>
        <p:nvSpPr>
          <p:cNvPr id="12296" name="文本框 12295"/>
          <p:cNvSpPr txBox="1"/>
          <p:nvPr/>
        </p:nvSpPr>
        <p:spPr>
          <a:xfrm>
            <a:off x="457200" y="5638800"/>
            <a:ext cx="80772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eaLnBrk="1" hangingPunct="1">
              <a:buFont typeface="Wingdings" panose="05000000000000000000" pitchFamily="2" charset="2"/>
            </a:pPr>
            <a:r>
              <a:rPr lang="zh-CN" altLang="en-US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华文细黑" panose="02010600040101010101" pitchFamily="2" charset="-122"/>
              </a:rPr>
              <a:t>在交换机组成的校园网络里所有主机都在同一个广播域内</a:t>
            </a:r>
          </a:p>
        </p:txBody>
      </p:sp>
      <p:sp>
        <p:nvSpPr>
          <p:cNvPr id="2" name="直接连接符 12296"/>
          <p:cNvSpPr/>
          <p:nvPr/>
        </p:nvSpPr>
        <p:spPr>
          <a:xfrm flipV="1">
            <a:off x="3635375" y="2751138"/>
            <a:ext cx="1106488" cy="504825"/>
          </a:xfrm>
          <a:prstGeom prst="line">
            <a:avLst/>
          </a:prstGeom>
          <a:ln w="50800" cap="flat" cmpd="sng">
            <a:solidFill>
              <a:srgbClr val="00CCFF"/>
            </a:solidFill>
            <a:prstDash val="solid"/>
            <a:headEnd type="none" w="med" len="med"/>
            <a:tailEnd type="none" w="med" len="med"/>
          </a:ln>
          <a:effectLst>
            <a:outerShdw dist="17961" dir="2699999" algn="ctr" rotWithShape="0">
              <a:schemeClr val="tx1"/>
            </a:outerShdw>
          </a:effectLst>
        </p:spPr>
      </p:sp>
      <p:sp>
        <p:nvSpPr>
          <p:cNvPr id="12297" name="直接连接符 12297"/>
          <p:cNvSpPr/>
          <p:nvPr/>
        </p:nvSpPr>
        <p:spPr>
          <a:xfrm>
            <a:off x="3663950" y="3816350"/>
            <a:ext cx="1812925" cy="334963"/>
          </a:xfrm>
          <a:prstGeom prst="line">
            <a:avLst/>
          </a:prstGeom>
          <a:ln w="50800" cap="flat" cmpd="sng">
            <a:solidFill>
              <a:srgbClr val="00CCFF"/>
            </a:solidFill>
            <a:prstDash val="solid"/>
            <a:headEnd type="none" w="med" len="med"/>
            <a:tailEnd type="none" w="med" len="med"/>
          </a:ln>
          <a:effectLst>
            <a:outerShdw dist="17961" dir="2699999" algn="ctr" rotWithShape="0">
              <a:schemeClr val="tx1"/>
            </a:outerShdw>
          </a:effectLst>
        </p:spPr>
      </p:sp>
      <p:sp>
        <p:nvSpPr>
          <p:cNvPr id="12298" name="直接连接符 12298"/>
          <p:cNvSpPr/>
          <p:nvPr/>
        </p:nvSpPr>
        <p:spPr>
          <a:xfrm>
            <a:off x="2312988" y="3816350"/>
            <a:ext cx="1228725" cy="725488"/>
          </a:xfrm>
          <a:prstGeom prst="line">
            <a:avLst/>
          </a:prstGeom>
          <a:ln w="50800" cap="flat" cmpd="sng">
            <a:solidFill>
              <a:srgbClr val="00CCFF"/>
            </a:solidFill>
            <a:prstDash val="solid"/>
            <a:headEnd type="none" w="med" len="med"/>
            <a:tailEnd type="none" w="med" len="med"/>
          </a:ln>
          <a:effectLst>
            <a:outerShdw dist="17961" dir="2699999" algn="ctr" rotWithShape="0">
              <a:schemeClr val="tx1"/>
            </a:outerShdw>
          </a:effectLst>
        </p:spPr>
      </p:sp>
      <p:sp>
        <p:nvSpPr>
          <p:cNvPr id="12299" name="矩形 12299"/>
          <p:cNvSpPr/>
          <p:nvPr/>
        </p:nvSpPr>
        <p:spPr>
          <a:xfrm>
            <a:off x="3717925" y="3338513"/>
            <a:ext cx="946150" cy="396875"/>
          </a:xfrm>
          <a:prstGeom prst="rect">
            <a:avLst/>
          </a:prstGeom>
          <a:solidFill>
            <a:srgbClr val="A4001B">
              <a:alpha val="89803"/>
            </a:srgbClr>
          </a:solidFill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zh-CN" altLang="en-US" sz="2000" b="1">
                <a:solidFill>
                  <a:schemeClr val="bg1"/>
                </a:solidFill>
                <a:latin typeface="Arial" panose="020B0604020202020204" pitchFamily="34" charset="0"/>
                <a:ea typeface="华文细黑" panose="02010600040101010101" pitchFamily="2" charset="-122"/>
              </a:rPr>
              <a:t>广播域</a:t>
            </a:r>
          </a:p>
        </p:txBody>
      </p:sp>
      <p:sp>
        <p:nvSpPr>
          <p:cNvPr id="12300" name="矩形 12300"/>
          <p:cNvSpPr>
            <a:spLocks noTextEdit="1"/>
          </p:cNvSpPr>
          <p:nvPr/>
        </p:nvSpPr>
        <p:spPr>
          <a:xfrm>
            <a:off x="2374900" y="2249488"/>
            <a:ext cx="982663" cy="501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zh-CN" altLang="en-US" sz="4000">
                <a:gradFill rotWithShape="1">
                  <a:gsLst>
                    <a:gs pos="0">
                      <a:srgbClr val="FF0000"/>
                    </a:gs>
                    <a:gs pos="100000">
                      <a:srgbClr val="1C1C1C"/>
                    </a:gs>
                  </a:gsLst>
                  <a:path path="rect">
                    <a:fillToRect r="100000" b="10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8998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安全</a:t>
            </a:r>
          </a:p>
        </p:txBody>
      </p:sp>
      <p:sp>
        <p:nvSpPr>
          <p:cNvPr id="12301" name="矩形 12301"/>
          <p:cNvSpPr>
            <a:spLocks noTextEdit="1"/>
          </p:cNvSpPr>
          <p:nvPr/>
        </p:nvSpPr>
        <p:spPr>
          <a:xfrm>
            <a:off x="6000750" y="3032125"/>
            <a:ext cx="982663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zh-CN" altLang="en-US" sz="4000">
                <a:gradFill rotWithShape="1">
                  <a:gsLst>
                    <a:gs pos="0">
                      <a:srgbClr val="FF0000"/>
                    </a:gs>
                    <a:gs pos="100000">
                      <a:srgbClr val="1C1C1C"/>
                    </a:gs>
                  </a:gsLst>
                  <a:path path="rect">
                    <a:fillToRect r="100000" b="10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8998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广播</a:t>
            </a:r>
          </a:p>
        </p:txBody>
      </p:sp>
      <p:grpSp>
        <p:nvGrpSpPr>
          <p:cNvPr id="12302" name="组合 12302"/>
          <p:cNvGrpSpPr/>
          <p:nvPr/>
        </p:nvGrpSpPr>
        <p:grpSpPr>
          <a:xfrm>
            <a:off x="3111500" y="4486275"/>
            <a:ext cx="1228725" cy="442913"/>
            <a:chOff x="0" y="0"/>
            <a:chExt cx="1321" cy="354"/>
          </a:xfrm>
        </p:grpSpPr>
        <p:pic>
          <p:nvPicPr>
            <p:cNvPr id="12312" name="图片 12303" descr="Route-processor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0" y="0"/>
              <a:ext cx="1300" cy="33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13" name="文本框 12304"/>
            <p:cNvSpPr txBox="1"/>
            <p:nvPr/>
          </p:nvSpPr>
          <p:spPr>
            <a:xfrm>
              <a:off x="345" y="68"/>
              <a:ext cx="976" cy="2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just"/>
              <a:endParaRPr lang="zh-CN" altLang="zh-CN" sz="2400" b="1">
                <a:latin typeface="Times New Roman" panose="02020603050405020304" pitchFamily="2" charset="0"/>
              </a:endParaRPr>
            </a:p>
          </p:txBody>
        </p:sp>
      </p:grpSp>
      <p:grpSp>
        <p:nvGrpSpPr>
          <p:cNvPr id="12303" name="组合 12305"/>
          <p:cNvGrpSpPr/>
          <p:nvPr/>
        </p:nvGrpSpPr>
        <p:grpSpPr>
          <a:xfrm>
            <a:off x="1943100" y="3424238"/>
            <a:ext cx="1228725" cy="441325"/>
            <a:chOff x="0" y="0"/>
            <a:chExt cx="1321" cy="354"/>
          </a:xfrm>
        </p:grpSpPr>
        <p:pic>
          <p:nvPicPr>
            <p:cNvPr id="12310" name="图片 12306" descr="Route-processor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0" y="0"/>
              <a:ext cx="1300" cy="33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11" name="文本框 12307"/>
            <p:cNvSpPr txBox="1"/>
            <p:nvPr/>
          </p:nvSpPr>
          <p:spPr>
            <a:xfrm>
              <a:off x="345" y="68"/>
              <a:ext cx="976" cy="2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just"/>
              <a:endParaRPr lang="zh-CN" altLang="zh-CN" sz="2400" b="1">
                <a:latin typeface="Times New Roman" panose="02020603050405020304" pitchFamily="2" charset="0"/>
              </a:endParaRPr>
            </a:p>
          </p:txBody>
        </p:sp>
      </p:grpSp>
      <p:grpSp>
        <p:nvGrpSpPr>
          <p:cNvPr id="12304" name="组合 12308"/>
          <p:cNvGrpSpPr/>
          <p:nvPr/>
        </p:nvGrpSpPr>
        <p:grpSpPr>
          <a:xfrm>
            <a:off x="4708525" y="2360613"/>
            <a:ext cx="1228725" cy="442912"/>
            <a:chOff x="0" y="0"/>
            <a:chExt cx="1321" cy="354"/>
          </a:xfrm>
        </p:grpSpPr>
        <p:pic>
          <p:nvPicPr>
            <p:cNvPr id="12308" name="图片 12309" descr="Route-processor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0" y="0"/>
              <a:ext cx="1300" cy="33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09" name="文本框 12310"/>
            <p:cNvSpPr txBox="1"/>
            <p:nvPr/>
          </p:nvSpPr>
          <p:spPr>
            <a:xfrm>
              <a:off x="345" y="68"/>
              <a:ext cx="976" cy="2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just"/>
              <a:endParaRPr lang="zh-CN" altLang="zh-CN" sz="2400" b="1">
                <a:latin typeface="Times New Roman" panose="02020603050405020304" pitchFamily="2" charset="0"/>
              </a:endParaRPr>
            </a:p>
          </p:txBody>
        </p:sp>
      </p:grpSp>
      <p:grpSp>
        <p:nvGrpSpPr>
          <p:cNvPr id="12305" name="组合 12311"/>
          <p:cNvGrpSpPr/>
          <p:nvPr/>
        </p:nvGrpSpPr>
        <p:grpSpPr>
          <a:xfrm>
            <a:off x="5324475" y="3925888"/>
            <a:ext cx="1228725" cy="442912"/>
            <a:chOff x="0" y="0"/>
            <a:chExt cx="1321" cy="354"/>
          </a:xfrm>
        </p:grpSpPr>
        <p:pic>
          <p:nvPicPr>
            <p:cNvPr id="12306" name="图片 12312" descr="Route-processor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0" y="0"/>
              <a:ext cx="1300" cy="33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07" name="文本框 12313"/>
            <p:cNvSpPr txBox="1"/>
            <p:nvPr/>
          </p:nvSpPr>
          <p:spPr>
            <a:xfrm>
              <a:off x="345" y="68"/>
              <a:ext cx="976" cy="2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just"/>
              <a:endParaRPr lang="zh-CN" altLang="zh-CN" sz="2400" b="1">
                <a:latin typeface="Times New Roman" panose="02020603050405020304" pitchFamily="2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13313"/>
          <p:cNvSpPr>
            <a:spLocks noGrp="1"/>
          </p:cNvSpPr>
          <p:nvPr>
            <p:ph type="title"/>
          </p:nvPr>
        </p:nvSpPr>
        <p:spPr>
          <a:xfrm>
            <a:off x="762000" y="4572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zh-CN" altLang="en-US" sz="3600">
                <a:effectLst/>
              </a:rPr>
              <a:t>交换网络中的问题</a:t>
            </a:r>
          </a:p>
        </p:txBody>
      </p:sp>
      <p:sp>
        <p:nvSpPr>
          <p:cNvPr id="13315" name="文本框 13314"/>
          <p:cNvSpPr txBox="1"/>
          <p:nvPr/>
        </p:nvSpPr>
        <p:spPr>
          <a:xfrm>
            <a:off x="228600" y="5638800"/>
            <a:ext cx="8388350" cy="822325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eaLnBrk="1" hangingPunct="1">
              <a:buFont typeface="Wingdings" panose="05000000000000000000" pitchFamily="2" charset="2"/>
            </a:pPr>
            <a:r>
              <a:rPr lang="en-US" altLang="zh-CN" sz="2400" b="1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幼圆" panose="02010509060101010101" pitchFamily="1" charset="-122"/>
              </a:rPr>
              <a:t>       </a:t>
            </a:r>
            <a:r>
              <a:rPr lang="zh-CN" altLang="en-US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华文细黑" panose="02010600040101010101" pitchFamily="2" charset="-122"/>
              </a:rPr>
              <a:t>通过</a:t>
            </a:r>
            <a:r>
              <a:rPr lang="en-US" altLang="zh-CN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华文细黑" panose="02010600040101010101" pitchFamily="2" charset="-122"/>
              </a:rPr>
              <a:t>VLAN</a:t>
            </a:r>
            <a:r>
              <a:rPr lang="zh-CN" altLang="en-US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华文细黑" panose="02010600040101010101" pitchFamily="2" charset="-122"/>
              </a:rPr>
              <a:t>技术可以对网络进行一个安全的隔离、分割广播域</a:t>
            </a:r>
          </a:p>
        </p:txBody>
      </p:sp>
      <p:sp>
        <p:nvSpPr>
          <p:cNvPr id="2" name="椭圆 13315"/>
          <p:cNvSpPr/>
          <p:nvPr/>
        </p:nvSpPr>
        <p:spPr>
          <a:xfrm>
            <a:off x="838200" y="1752600"/>
            <a:ext cx="6840538" cy="3384550"/>
          </a:xfrm>
          <a:prstGeom prst="ellipse">
            <a:avLst/>
          </a:prstGeom>
          <a:solidFill>
            <a:srgbClr val="CED3DE">
              <a:alpha val="59999"/>
            </a:srgbClr>
          </a:solidFill>
          <a:ln w="9525">
            <a:noFill/>
          </a:ln>
        </p:spPr>
        <p:txBody>
          <a:bodyPr wrap="none" anchor="ctr" anchorCtr="0"/>
          <a:lstStyle/>
          <a:p>
            <a:pPr algn="ctr" eaLnBrk="1" hangingPunct="1"/>
            <a:endParaRPr lang="zh-CN" altLang="zh-CN">
              <a:latin typeface="Arial" panose="020B0604020202020204" pitchFamily="34" charset="0"/>
            </a:endParaRPr>
          </a:p>
        </p:txBody>
      </p:sp>
      <p:sp>
        <p:nvSpPr>
          <p:cNvPr id="13316" name="直接连接符 13316"/>
          <p:cNvSpPr/>
          <p:nvPr/>
        </p:nvSpPr>
        <p:spPr>
          <a:xfrm flipV="1">
            <a:off x="3403600" y="2735263"/>
            <a:ext cx="1062038" cy="492125"/>
          </a:xfrm>
          <a:prstGeom prst="line">
            <a:avLst/>
          </a:prstGeom>
          <a:ln w="50800" cap="flat" cmpd="sng">
            <a:solidFill>
              <a:srgbClr val="00CCFF"/>
            </a:solidFill>
            <a:prstDash val="solid"/>
            <a:headEnd type="none" w="med" len="med"/>
            <a:tailEnd type="none" w="med" len="med"/>
          </a:ln>
          <a:effectLst>
            <a:outerShdw dist="17961" dir="2699999" algn="ctr" rotWithShape="0">
              <a:schemeClr val="tx1"/>
            </a:outerShdw>
          </a:effectLst>
        </p:spPr>
      </p:sp>
      <p:sp>
        <p:nvSpPr>
          <p:cNvPr id="13317" name="椭圆 13317"/>
          <p:cNvSpPr/>
          <p:nvPr/>
        </p:nvSpPr>
        <p:spPr>
          <a:xfrm>
            <a:off x="3903663" y="1916113"/>
            <a:ext cx="2360612" cy="1365250"/>
          </a:xfrm>
          <a:prstGeom prst="ellipse">
            <a:avLst/>
          </a:prstGeom>
          <a:solidFill>
            <a:srgbClr val="808000">
              <a:alpha val="50195"/>
            </a:srgbClr>
          </a:solidFill>
          <a:ln w="9525">
            <a:noFill/>
          </a:ln>
        </p:spPr>
        <p:txBody>
          <a:bodyPr wrap="none" anchor="ctr" anchorCtr="0"/>
          <a:lstStyle/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r>
              <a:rPr lang="en-US" altLang="zh-CN">
                <a:latin typeface="华文细黑" panose="02010600040101010101" pitchFamily="2" charset="-122"/>
                <a:ea typeface="华文细黑" panose="02010600040101010101" pitchFamily="2" charset="-122"/>
              </a:rPr>
              <a:t>VLAN20</a:t>
            </a:r>
          </a:p>
        </p:txBody>
      </p:sp>
      <p:pic>
        <p:nvPicPr>
          <p:cNvPr id="13318" name="图片 13318" descr="学生宿舍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313" y="1970088"/>
            <a:ext cx="1503362" cy="9096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9" name="直接连接符 13319"/>
          <p:cNvSpPr/>
          <p:nvPr/>
        </p:nvSpPr>
        <p:spPr>
          <a:xfrm>
            <a:off x="3432175" y="3773488"/>
            <a:ext cx="1739900" cy="328612"/>
          </a:xfrm>
          <a:prstGeom prst="line">
            <a:avLst/>
          </a:prstGeom>
          <a:ln w="50800" cap="flat" cmpd="sng">
            <a:solidFill>
              <a:srgbClr val="00CCFF"/>
            </a:solidFill>
            <a:prstDash val="solid"/>
            <a:headEnd type="none" w="med" len="med"/>
            <a:tailEnd type="none" w="med" len="med"/>
          </a:ln>
          <a:effectLst>
            <a:outerShdw dist="17961" dir="2699999" algn="ctr" rotWithShape="0">
              <a:schemeClr val="tx1"/>
            </a:outerShdw>
          </a:effectLst>
        </p:spPr>
      </p:sp>
      <p:sp>
        <p:nvSpPr>
          <p:cNvPr id="13320" name="直接连接符 13320"/>
          <p:cNvSpPr/>
          <p:nvPr/>
        </p:nvSpPr>
        <p:spPr>
          <a:xfrm>
            <a:off x="2135188" y="3773488"/>
            <a:ext cx="1177925" cy="709612"/>
          </a:xfrm>
          <a:prstGeom prst="line">
            <a:avLst/>
          </a:prstGeom>
          <a:ln w="50800" cap="flat" cmpd="sng">
            <a:solidFill>
              <a:srgbClr val="00CCFF"/>
            </a:solidFill>
            <a:prstDash val="solid"/>
            <a:headEnd type="none" w="med" len="med"/>
            <a:tailEnd type="none" w="med" len="med"/>
          </a:ln>
          <a:effectLst>
            <a:outerShdw dist="17961" dir="2699999" algn="ctr" rotWithShape="0">
              <a:schemeClr val="tx1"/>
            </a:outerShdw>
          </a:effectLst>
        </p:spPr>
      </p:sp>
      <p:sp>
        <p:nvSpPr>
          <p:cNvPr id="13321" name="椭圆 13321"/>
          <p:cNvSpPr/>
          <p:nvPr/>
        </p:nvSpPr>
        <p:spPr>
          <a:xfrm>
            <a:off x="1150938" y="2184400"/>
            <a:ext cx="2711450" cy="1857375"/>
          </a:xfrm>
          <a:prstGeom prst="ellipse">
            <a:avLst/>
          </a:prstGeom>
          <a:solidFill>
            <a:schemeClr val="hlink">
              <a:alpha val="50195"/>
            </a:schemeClr>
          </a:solidFill>
          <a:ln w="9525">
            <a:noFill/>
          </a:ln>
        </p:spPr>
        <p:txBody>
          <a:bodyPr wrap="none" anchor="ctr" anchorCtr="0"/>
          <a:lstStyle/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r>
              <a:rPr lang="en-US" altLang="zh-CN">
                <a:latin typeface="华文细黑" panose="02010600040101010101" pitchFamily="2" charset="-122"/>
                <a:ea typeface="华文细黑" panose="02010600040101010101" pitchFamily="2" charset="-122"/>
              </a:rPr>
              <a:t>VLAN10</a:t>
            </a:r>
          </a:p>
        </p:txBody>
      </p:sp>
      <p:pic>
        <p:nvPicPr>
          <p:cNvPr id="13322" name="图片 13322" descr="schoo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0800" y="2489200"/>
            <a:ext cx="2360613" cy="1092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23" name="椭圆 13323"/>
          <p:cNvSpPr/>
          <p:nvPr/>
        </p:nvSpPr>
        <p:spPr>
          <a:xfrm>
            <a:off x="4494213" y="3390900"/>
            <a:ext cx="2360612" cy="1473200"/>
          </a:xfrm>
          <a:prstGeom prst="ellipse">
            <a:avLst/>
          </a:prstGeom>
          <a:solidFill>
            <a:schemeClr val="accent2">
              <a:alpha val="50195"/>
            </a:schemeClr>
          </a:solidFill>
          <a:ln w="9525">
            <a:noFill/>
          </a:ln>
        </p:spPr>
        <p:txBody>
          <a:bodyPr wrap="none" anchor="ctr" anchorCtr="0"/>
          <a:lstStyle/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r>
              <a:rPr lang="en-US" altLang="zh-CN">
                <a:latin typeface="华文细黑" panose="02010600040101010101" pitchFamily="2" charset="-122"/>
                <a:ea typeface="华文细黑" panose="02010600040101010101" pitchFamily="2" charset="-122"/>
              </a:rPr>
              <a:t>VLAN30</a:t>
            </a:r>
          </a:p>
        </p:txBody>
      </p:sp>
      <p:pic>
        <p:nvPicPr>
          <p:cNvPr id="13324" name="图片 13324" descr="学生宿舍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3338" y="3663950"/>
            <a:ext cx="1268412" cy="7667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25" name="椭圆 13325"/>
          <p:cNvSpPr/>
          <p:nvPr/>
        </p:nvSpPr>
        <p:spPr>
          <a:xfrm>
            <a:off x="2667000" y="3937000"/>
            <a:ext cx="1885950" cy="1200150"/>
          </a:xfrm>
          <a:prstGeom prst="ellipse">
            <a:avLst/>
          </a:prstGeom>
          <a:solidFill>
            <a:srgbClr val="993300">
              <a:alpha val="50195"/>
            </a:srgbClr>
          </a:solidFill>
          <a:ln w="9525">
            <a:noFill/>
          </a:ln>
        </p:spPr>
        <p:txBody>
          <a:bodyPr wrap="none" anchor="ctr" anchorCtr="0"/>
          <a:lstStyle/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endParaRPr lang="en-US" altLang="zh-CN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algn="ctr" eaLnBrk="1" hangingPunct="1"/>
            <a:r>
              <a:rPr lang="en-US" altLang="zh-CN">
                <a:latin typeface="华文细黑" panose="02010600040101010101" pitchFamily="2" charset="-122"/>
                <a:ea typeface="华文细黑" panose="02010600040101010101" pitchFamily="2" charset="-122"/>
              </a:rPr>
              <a:t>VLAN40</a:t>
            </a:r>
          </a:p>
        </p:txBody>
      </p:sp>
      <p:pic>
        <p:nvPicPr>
          <p:cNvPr id="13326" name="图片 13326" descr="小区-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5963" y="4100513"/>
            <a:ext cx="735012" cy="7826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4337"/>
          <p:cNvSpPr>
            <a:spLocks noGrp="1"/>
          </p:cNvSpPr>
          <p:nvPr>
            <p:ph type="title"/>
          </p:nvPr>
        </p:nvSpPr>
        <p:spPr>
          <a:xfrm>
            <a:off x="609600" y="3810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n-US" altLang="zh-CN" sz="3600">
                <a:effectLst/>
              </a:rPr>
              <a:t>VLAN</a:t>
            </a:r>
            <a:r>
              <a:rPr lang="zh-CN" altLang="en-US" sz="3600">
                <a:effectLst/>
              </a:rPr>
              <a:t>技术</a:t>
            </a:r>
          </a:p>
        </p:txBody>
      </p:sp>
      <p:sp>
        <p:nvSpPr>
          <p:cNvPr id="14338" name="矩形 14338"/>
          <p:cNvSpPr>
            <a:spLocks noChangeAspect="1" noTextEdit="1"/>
          </p:cNvSpPr>
          <p:nvPr/>
        </p:nvSpPr>
        <p:spPr>
          <a:xfrm>
            <a:off x="2057400" y="1828800"/>
            <a:ext cx="4683125" cy="2493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339" name="矩形 14339"/>
          <p:cNvSpPr/>
          <p:nvPr/>
        </p:nvSpPr>
        <p:spPr>
          <a:xfrm>
            <a:off x="3482975" y="1908175"/>
            <a:ext cx="1831975" cy="485775"/>
          </a:xfrm>
          <a:prstGeom prst="rect">
            <a:avLst/>
          </a:prstGeom>
          <a:solidFill>
            <a:srgbClr val="FF0000">
              <a:alpha val="0"/>
            </a:srgbClr>
          </a:solidFill>
          <a:ln w="254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4340" name="矩形 14340"/>
          <p:cNvSpPr/>
          <p:nvPr/>
        </p:nvSpPr>
        <p:spPr>
          <a:xfrm>
            <a:off x="3686175" y="2132013"/>
            <a:ext cx="203200" cy="160337"/>
          </a:xfrm>
          <a:prstGeom prst="rect">
            <a:avLst/>
          </a:prstGeom>
          <a:solidFill>
            <a:srgbClr val="A4001B"/>
          </a:solidFill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4341" name="矩形 14341"/>
          <p:cNvSpPr/>
          <p:nvPr/>
        </p:nvSpPr>
        <p:spPr>
          <a:xfrm>
            <a:off x="4092575" y="2132013"/>
            <a:ext cx="203200" cy="160337"/>
          </a:xfrm>
          <a:prstGeom prst="rect">
            <a:avLst/>
          </a:prstGeom>
          <a:solidFill>
            <a:srgbClr val="A4001B"/>
          </a:solidFill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4342" name="矩形 14342"/>
          <p:cNvSpPr/>
          <p:nvPr/>
        </p:nvSpPr>
        <p:spPr>
          <a:xfrm>
            <a:off x="4502150" y="2132013"/>
            <a:ext cx="203200" cy="160337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4343" name="矩形 14343"/>
          <p:cNvSpPr/>
          <p:nvPr/>
        </p:nvSpPr>
        <p:spPr>
          <a:xfrm>
            <a:off x="4908550" y="2132013"/>
            <a:ext cx="203200" cy="160337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4344" name="文本框 14344"/>
          <p:cNvSpPr txBox="1"/>
          <p:nvPr/>
        </p:nvSpPr>
        <p:spPr>
          <a:xfrm>
            <a:off x="3686175" y="1890713"/>
            <a:ext cx="304800" cy="2413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/>
          <a:lstStyle/>
          <a:p>
            <a:pPr algn="just" eaLnBrk="1" hangingPunct="1"/>
            <a:r>
              <a:rPr lang="en-US" altLang="zh-CN" sz="1400" b="1">
                <a:latin typeface="Times New Roman" panose="02020603050405020304" pitchFamily="2" charset="0"/>
              </a:rPr>
              <a:t>1</a:t>
            </a:r>
            <a:endParaRPr lang="en-US" altLang="zh-CN" sz="1400">
              <a:latin typeface="Times New Roman" panose="02020603050405020304" pitchFamily="2" charset="0"/>
            </a:endParaRPr>
          </a:p>
          <a:p>
            <a:endParaRPr lang="en-US" altLang="zh-CN" sz="1400">
              <a:latin typeface="Times New Roman" panose="02020603050405020304" pitchFamily="2" charset="0"/>
            </a:endParaRPr>
          </a:p>
        </p:txBody>
      </p:sp>
      <p:sp>
        <p:nvSpPr>
          <p:cNvPr id="14345" name="文本框 14345"/>
          <p:cNvSpPr txBox="1"/>
          <p:nvPr/>
        </p:nvSpPr>
        <p:spPr>
          <a:xfrm>
            <a:off x="4092575" y="1908175"/>
            <a:ext cx="307975" cy="2413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/>
          <a:lstStyle/>
          <a:p>
            <a:pPr algn="just" eaLnBrk="1" hangingPunct="1"/>
            <a:r>
              <a:rPr lang="en-US" altLang="zh-CN" sz="1400" b="1">
                <a:latin typeface="Times New Roman" panose="02020603050405020304" pitchFamily="2" charset="0"/>
              </a:rPr>
              <a:t>2</a:t>
            </a:r>
            <a:endParaRPr lang="en-US" altLang="zh-CN" sz="1400">
              <a:latin typeface="Times New Roman" panose="02020603050405020304" pitchFamily="2" charset="0"/>
            </a:endParaRPr>
          </a:p>
          <a:p>
            <a:endParaRPr lang="en-US" altLang="zh-CN" sz="1400">
              <a:latin typeface="Times New Roman" panose="02020603050405020304" pitchFamily="2" charset="0"/>
            </a:endParaRPr>
          </a:p>
        </p:txBody>
      </p:sp>
      <p:sp>
        <p:nvSpPr>
          <p:cNvPr id="14346" name="文本框 14346"/>
          <p:cNvSpPr txBox="1"/>
          <p:nvPr/>
        </p:nvSpPr>
        <p:spPr>
          <a:xfrm>
            <a:off x="4502150" y="1890713"/>
            <a:ext cx="304800" cy="2413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/>
          <a:lstStyle/>
          <a:p>
            <a:pPr algn="just" eaLnBrk="1" hangingPunct="1"/>
            <a:r>
              <a:rPr lang="en-US" altLang="zh-CN" sz="1400" b="1">
                <a:latin typeface="Times New Roman" panose="02020603050405020304" pitchFamily="2" charset="0"/>
              </a:rPr>
              <a:t>3</a:t>
            </a:r>
            <a:endParaRPr lang="en-US" altLang="zh-CN" sz="1400">
              <a:latin typeface="Times New Roman" panose="02020603050405020304" pitchFamily="2" charset="0"/>
            </a:endParaRPr>
          </a:p>
          <a:p>
            <a:endParaRPr lang="en-US" altLang="zh-CN" sz="1400">
              <a:latin typeface="Times New Roman" panose="02020603050405020304" pitchFamily="2" charset="0"/>
            </a:endParaRPr>
          </a:p>
        </p:txBody>
      </p:sp>
      <p:sp>
        <p:nvSpPr>
          <p:cNvPr id="14347" name="文本框 14347"/>
          <p:cNvSpPr txBox="1"/>
          <p:nvPr/>
        </p:nvSpPr>
        <p:spPr>
          <a:xfrm>
            <a:off x="4908550" y="1890713"/>
            <a:ext cx="304800" cy="2413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/>
          <a:lstStyle/>
          <a:p>
            <a:pPr algn="just" eaLnBrk="1" hangingPunct="1"/>
            <a:r>
              <a:rPr lang="en-US" altLang="zh-CN" sz="1400" b="1">
                <a:latin typeface="Times New Roman" panose="02020603050405020304" pitchFamily="2" charset="0"/>
              </a:rPr>
              <a:t>4</a:t>
            </a:r>
            <a:endParaRPr lang="en-US" altLang="zh-CN" sz="1400">
              <a:latin typeface="Times New Roman" panose="02020603050405020304" pitchFamily="2" charset="0"/>
            </a:endParaRPr>
          </a:p>
          <a:p>
            <a:endParaRPr lang="en-US" altLang="zh-CN" sz="1400">
              <a:latin typeface="Times New Roman" panose="02020603050405020304" pitchFamily="2" charset="0"/>
            </a:endParaRPr>
          </a:p>
        </p:txBody>
      </p:sp>
      <p:sp>
        <p:nvSpPr>
          <p:cNvPr id="14348" name="文本框 14348"/>
          <p:cNvSpPr txBox="1"/>
          <p:nvPr/>
        </p:nvSpPr>
        <p:spPr>
          <a:xfrm>
            <a:off x="3886200" y="1447800"/>
            <a:ext cx="1120775" cy="16827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/>
          <a:lstStyle/>
          <a:p>
            <a:pPr algn="just" eaLnBrk="1" hangingPunct="1"/>
            <a:r>
              <a:rPr lang="zh-CN" altLang="en-US" sz="2400" b="1">
                <a:latin typeface="Times New Roman" panose="02020603050405020304" pitchFamily="2" charset="0"/>
              </a:rPr>
              <a:t>交换机</a:t>
            </a:r>
            <a:endParaRPr lang="zh-CN" altLang="en-US" sz="2400">
              <a:latin typeface="Times New Roman" panose="02020603050405020304" pitchFamily="2" charset="0"/>
            </a:endParaRPr>
          </a:p>
          <a:p>
            <a:endParaRPr lang="zh-CN" altLang="en-US" sz="2400">
              <a:latin typeface="Times New Roman" panose="02020603050405020304" pitchFamily="2" charset="0"/>
            </a:endParaRPr>
          </a:p>
        </p:txBody>
      </p:sp>
      <p:sp>
        <p:nvSpPr>
          <p:cNvPr id="14349" name="直接连接符 14349"/>
          <p:cNvSpPr/>
          <p:nvPr/>
        </p:nvSpPr>
        <p:spPr>
          <a:xfrm flipV="1">
            <a:off x="2771775" y="2292350"/>
            <a:ext cx="1016000" cy="1208088"/>
          </a:xfrm>
          <a:prstGeom prst="line">
            <a:avLst/>
          </a:prstGeom>
          <a:ln w="1905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50" name="直接连接符 14350"/>
          <p:cNvSpPr/>
          <p:nvPr/>
        </p:nvSpPr>
        <p:spPr>
          <a:xfrm flipV="1">
            <a:off x="3787775" y="2292350"/>
            <a:ext cx="406400" cy="1208088"/>
          </a:xfrm>
          <a:prstGeom prst="line">
            <a:avLst/>
          </a:prstGeom>
          <a:ln w="1905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51" name="直接连接符 14351"/>
          <p:cNvSpPr/>
          <p:nvPr/>
        </p:nvSpPr>
        <p:spPr>
          <a:xfrm>
            <a:off x="4603750" y="2292350"/>
            <a:ext cx="304800" cy="1208088"/>
          </a:xfrm>
          <a:prstGeom prst="line">
            <a:avLst/>
          </a:prstGeom>
          <a:ln w="1905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52" name="直接连接符 14352"/>
          <p:cNvSpPr/>
          <p:nvPr/>
        </p:nvSpPr>
        <p:spPr>
          <a:xfrm>
            <a:off x="5010150" y="2292350"/>
            <a:ext cx="914400" cy="1208088"/>
          </a:xfrm>
          <a:prstGeom prst="line">
            <a:avLst/>
          </a:prstGeom>
          <a:ln w="1905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53" name="直接连接符 14353"/>
          <p:cNvSpPr/>
          <p:nvPr/>
        </p:nvSpPr>
        <p:spPr>
          <a:xfrm flipV="1">
            <a:off x="2771775" y="2471738"/>
            <a:ext cx="711200" cy="787400"/>
          </a:xfrm>
          <a:prstGeom prst="line">
            <a:avLst/>
          </a:prstGeom>
          <a:ln w="12700" cap="flat" cmpd="sng">
            <a:solidFill>
              <a:srgbClr val="A4001B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54" name="文本框 14354"/>
          <p:cNvSpPr txBox="1"/>
          <p:nvPr/>
        </p:nvSpPr>
        <p:spPr>
          <a:xfrm>
            <a:off x="2667000" y="2667000"/>
            <a:ext cx="1185863" cy="16827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/>
          <a:lstStyle/>
          <a:p>
            <a:pPr algn="just" eaLnBrk="1" hangingPunct="1"/>
            <a:r>
              <a:rPr lang="zh-CN" altLang="en-US" sz="1600" b="1">
                <a:latin typeface="Times New Roman" panose="02020603050405020304" pitchFamily="2" charset="0"/>
                <a:ea typeface="华文细黑" panose="02010600040101010101" pitchFamily="2" charset="-122"/>
              </a:rPr>
              <a:t>广播帧</a:t>
            </a:r>
            <a:endParaRPr lang="zh-CN" altLang="en-US" sz="1600">
              <a:latin typeface="Times New Roman" panose="02020603050405020304" pitchFamily="2" charset="0"/>
              <a:ea typeface="华文细黑" panose="02010600040101010101" pitchFamily="2" charset="-122"/>
            </a:endParaRPr>
          </a:p>
          <a:p>
            <a:endParaRPr lang="zh-CN" altLang="en-US" sz="1600">
              <a:latin typeface="Times New Roman" panose="02020603050405020304" pitchFamily="2" charset="0"/>
              <a:ea typeface="华文细黑" panose="02010600040101010101" pitchFamily="2" charset="-122"/>
            </a:endParaRPr>
          </a:p>
        </p:txBody>
      </p:sp>
      <p:sp>
        <p:nvSpPr>
          <p:cNvPr id="14355" name="直接连接符 14355"/>
          <p:cNvSpPr/>
          <p:nvPr/>
        </p:nvSpPr>
        <p:spPr>
          <a:xfrm flipH="1">
            <a:off x="3889375" y="2454275"/>
            <a:ext cx="304800" cy="965200"/>
          </a:xfrm>
          <a:prstGeom prst="line">
            <a:avLst/>
          </a:prstGeom>
          <a:ln w="19050" cap="flat" cmpd="sng">
            <a:solidFill>
              <a:srgbClr val="A4001B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56" name="直接连接符 14356"/>
          <p:cNvSpPr/>
          <p:nvPr/>
        </p:nvSpPr>
        <p:spPr>
          <a:xfrm>
            <a:off x="4705350" y="2454275"/>
            <a:ext cx="304800" cy="884238"/>
          </a:xfrm>
          <a:prstGeom prst="line">
            <a:avLst/>
          </a:prstGeom>
          <a:ln w="19050" cap="flat" cmpd="sng">
            <a:solidFill>
              <a:schemeClr val="accent2"/>
            </a:solidFill>
            <a:prstDash val="solid"/>
            <a:headEnd type="triangle" w="med" len="med"/>
            <a:tailEnd type="none" w="med" len="med"/>
          </a:ln>
        </p:spPr>
      </p:sp>
      <p:sp>
        <p:nvSpPr>
          <p:cNvPr id="14357" name="直接连接符 14357"/>
          <p:cNvSpPr/>
          <p:nvPr/>
        </p:nvSpPr>
        <p:spPr>
          <a:xfrm>
            <a:off x="5213350" y="2454275"/>
            <a:ext cx="711200" cy="884238"/>
          </a:xfrm>
          <a:prstGeom prst="line">
            <a:avLst/>
          </a:prstGeom>
          <a:ln w="19050" cap="flat" cmpd="sng">
            <a:solidFill>
              <a:schemeClr val="accent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4358" name="椭圆 14358"/>
          <p:cNvSpPr/>
          <p:nvPr/>
        </p:nvSpPr>
        <p:spPr>
          <a:xfrm rot="2066561">
            <a:off x="2682875" y="1866900"/>
            <a:ext cx="1600200" cy="2455863"/>
          </a:xfrm>
          <a:prstGeom prst="ellipse">
            <a:avLst/>
          </a:prstGeom>
          <a:noFill/>
          <a:ln w="12700" cap="flat" cmpd="sng">
            <a:solidFill>
              <a:srgbClr val="A4001B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4359" name="文本框 14359"/>
          <p:cNvSpPr txBox="1"/>
          <p:nvPr/>
        </p:nvSpPr>
        <p:spPr>
          <a:xfrm>
            <a:off x="2743200" y="3810000"/>
            <a:ext cx="1066800" cy="16827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/>
          <a:lstStyle/>
          <a:p>
            <a:pPr algn="just" eaLnBrk="1" hangingPunct="1"/>
            <a:r>
              <a:rPr lang="zh-CN" altLang="en-US" sz="1600" b="1">
                <a:latin typeface="Times New Roman" panose="02020603050405020304" pitchFamily="2" charset="0"/>
                <a:ea typeface="华文细黑" panose="02010600040101010101" pitchFamily="2" charset="-122"/>
              </a:rPr>
              <a:t>广播域</a:t>
            </a:r>
            <a:endParaRPr lang="zh-CN" altLang="en-US" sz="1600">
              <a:latin typeface="Times New Roman" panose="02020603050405020304" pitchFamily="2" charset="0"/>
              <a:ea typeface="华文细黑" panose="02010600040101010101" pitchFamily="2" charset="-122"/>
            </a:endParaRPr>
          </a:p>
          <a:p>
            <a:endParaRPr lang="zh-CN" altLang="en-US" sz="1600">
              <a:latin typeface="Times New Roman" panose="02020603050405020304" pitchFamily="2" charset="0"/>
              <a:ea typeface="华文细黑" panose="02010600040101010101" pitchFamily="2" charset="-122"/>
            </a:endParaRPr>
          </a:p>
        </p:txBody>
      </p:sp>
      <p:sp>
        <p:nvSpPr>
          <p:cNvPr id="14360" name="椭圆 14360"/>
          <p:cNvSpPr/>
          <p:nvPr/>
        </p:nvSpPr>
        <p:spPr>
          <a:xfrm rot="-1860421">
            <a:off x="4425950" y="1919288"/>
            <a:ext cx="1603375" cy="2403475"/>
          </a:xfrm>
          <a:prstGeom prst="ellipse">
            <a:avLst/>
          </a:prstGeom>
          <a:noFill/>
          <a:ln w="127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4361" name="文本框 14361"/>
          <p:cNvSpPr txBox="1"/>
          <p:nvPr/>
        </p:nvSpPr>
        <p:spPr>
          <a:xfrm>
            <a:off x="4800600" y="2819400"/>
            <a:ext cx="990600" cy="16668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/>
          <a:lstStyle/>
          <a:p>
            <a:pPr algn="just" eaLnBrk="1" hangingPunct="1"/>
            <a:r>
              <a:rPr lang="zh-CN" altLang="en-US" sz="1600" b="1">
                <a:latin typeface="Times New Roman" panose="02020603050405020304" pitchFamily="2" charset="0"/>
                <a:ea typeface="华文细黑" panose="02010600040101010101" pitchFamily="2" charset="-122"/>
              </a:rPr>
              <a:t>广播帧</a:t>
            </a:r>
            <a:endParaRPr lang="zh-CN" altLang="en-US" sz="1600">
              <a:latin typeface="Times New Roman" panose="02020603050405020304" pitchFamily="2" charset="0"/>
              <a:ea typeface="华文细黑" panose="02010600040101010101" pitchFamily="2" charset="-122"/>
            </a:endParaRPr>
          </a:p>
          <a:p>
            <a:endParaRPr lang="zh-CN" altLang="en-US" sz="1600">
              <a:latin typeface="Times New Roman" panose="02020603050405020304" pitchFamily="2" charset="0"/>
              <a:ea typeface="华文细黑" panose="02010600040101010101" pitchFamily="2" charset="-122"/>
            </a:endParaRPr>
          </a:p>
        </p:txBody>
      </p:sp>
      <p:sp>
        <p:nvSpPr>
          <p:cNvPr id="14362" name="文本框 14362"/>
          <p:cNvSpPr txBox="1"/>
          <p:nvPr/>
        </p:nvSpPr>
        <p:spPr>
          <a:xfrm>
            <a:off x="5105400" y="3810000"/>
            <a:ext cx="1066800" cy="16668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/>
          <a:lstStyle/>
          <a:p>
            <a:pPr algn="just" eaLnBrk="1" hangingPunct="1"/>
            <a:r>
              <a:rPr lang="zh-CN" altLang="en-US" sz="1600" b="1">
                <a:latin typeface="Times New Roman" panose="02020603050405020304" pitchFamily="2" charset="0"/>
                <a:ea typeface="华文细黑" panose="02010600040101010101" pitchFamily="2" charset="-122"/>
              </a:rPr>
              <a:t>广播域</a:t>
            </a:r>
            <a:endParaRPr lang="zh-CN" altLang="en-US" sz="1600">
              <a:latin typeface="Times New Roman" panose="02020603050405020304" pitchFamily="2" charset="0"/>
              <a:ea typeface="华文细黑" panose="02010600040101010101" pitchFamily="2" charset="-122"/>
            </a:endParaRPr>
          </a:p>
          <a:p>
            <a:endParaRPr lang="zh-CN" altLang="en-US" sz="1600">
              <a:latin typeface="Times New Roman" panose="02020603050405020304" pitchFamily="2" charset="0"/>
              <a:ea typeface="华文细黑" panose="02010600040101010101" pitchFamily="2" charset="-122"/>
            </a:endParaRPr>
          </a:p>
        </p:txBody>
      </p:sp>
      <p:sp>
        <p:nvSpPr>
          <p:cNvPr id="14363" name="文本占位符 14363"/>
          <p:cNvSpPr>
            <a:spLocks noGrp="1"/>
          </p:cNvSpPr>
          <p:nvPr>
            <p:ph idx="1"/>
          </p:nvPr>
        </p:nvSpPr>
        <p:spPr>
          <a:xfrm>
            <a:off x="228600" y="4419600"/>
            <a:ext cx="8137525" cy="208915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zh-CN" sz="2400">
                <a:effectLst/>
                <a:latin typeface="黑体" panose="02010609060101010101" pitchFamily="2" charset="-122"/>
              </a:rPr>
              <a:t>VLAN </a:t>
            </a:r>
            <a:r>
              <a:rPr lang="zh-CN" altLang="en-US" sz="2400">
                <a:effectLst/>
                <a:latin typeface="黑体" panose="02010609060101010101" pitchFamily="2" charset="-122"/>
              </a:rPr>
              <a:t>概述（</a:t>
            </a:r>
            <a:r>
              <a:rPr lang="en-US" altLang="zh-CN" sz="2400">
                <a:effectLst/>
                <a:latin typeface="黑体" panose="02010609060101010101" pitchFamily="2" charset="-122"/>
              </a:rPr>
              <a:t>Virtual Local Area Network</a:t>
            </a:r>
            <a:r>
              <a:rPr lang="zh-CN" altLang="en-US" sz="2400">
                <a:effectLst/>
                <a:latin typeface="黑体" panose="02010609060101010101" pitchFamily="2" charset="-122"/>
              </a:rPr>
              <a:t>）</a:t>
            </a:r>
          </a:p>
          <a:p>
            <a:pPr lvl="1" eaLnBrk="1" hangingPunct="1"/>
            <a:r>
              <a:rPr lang="en-US" altLang="zh-CN" sz="2400">
                <a:effectLst/>
              </a:rPr>
              <a:t>VLAN</a:t>
            </a:r>
            <a:r>
              <a:rPr lang="zh-CN" altLang="en-US" sz="2400">
                <a:effectLst/>
              </a:rPr>
              <a:t>是划分出来的逻辑网络，是第二层网络。</a:t>
            </a:r>
          </a:p>
          <a:p>
            <a:pPr lvl="1" eaLnBrk="1" hangingPunct="1"/>
            <a:r>
              <a:rPr lang="en-US" altLang="zh-CN" sz="2400">
                <a:effectLst/>
              </a:rPr>
              <a:t>VLAN</a:t>
            </a:r>
            <a:r>
              <a:rPr lang="zh-CN" altLang="en-US" sz="2400">
                <a:effectLst/>
              </a:rPr>
              <a:t>端口不受物理位置的限制。</a:t>
            </a:r>
          </a:p>
          <a:p>
            <a:pPr lvl="1" eaLnBrk="1" hangingPunct="1"/>
            <a:r>
              <a:rPr lang="en-US" altLang="zh-CN" sz="2400">
                <a:effectLst/>
              </a:rPr>
              <a:t>VLAN </a:t>
            </a:r>
            <a:r>
              <a:rPr lang="zh-CN" altLang="en-US" sz="2400">
                <a:effectLst/>
              </a:rPr>
              <a:t>隔离广播域。</a:t>
            </a:r>
          </a:p>
        </p:txBody>
      </p:sp>
      <p:pic>
        <p:nvPicPr>
          <p:cNvPr id="14364" name="图片 14364" descr="PC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200" y="3484563"/>
            <a:ext cx="508000" cy="444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65" name="图片 14365" descr="PC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8850" y="3484563"/>
            <a:ext cx="504825" cy="444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66" name="图片 14366" descr="PC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375" y="3484563"/>
            <a:ext cx="504825" cy="444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67" name="图片 14367" descr="PC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7850" y="3484563"/>
            <a:ext cx="508000" cy="444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标题 1536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n-US" altLang="zh-CN" sz="3600">
                <a:effectLst/>
                <a:latin typeface="黑体" panose="02010609060101010101" pitchFamily="2" charset="-122"/>
              </a:rPr>
              <a:t>VLAN</a:t>
            </a:r>
            <a:r>
              <a:rPr lang="zh-CN" altLang="en-US" sz="3600">
                <a:effectLst/>
                <a:latin typeface="黑体" panose="02010609060101010101" pitchFamily="2" charset="-122"/>
              </a:rPr>
              <a:t>的种类</a:t>
            </a:r>
          </a:p>
        </p:txBody>
      </p:sp>
      <p:sp>
        <p:nvSpPr>
          <p:cNvPr id="15362" name="文本占位符 15362"/>
          <p:cNvSpPr>
            <a:spLocks noGrp="1"/>
          </p:cNvSpPr>
          <p:nvPr>
            <p:ph idx="1"/>
          </p:nvPr>
        </p:nvSpPr>
        <p:spPr>
          <a:xfrm>
            <a:off x="-73025" y="1143000"/>
            <a:ext cx="7997825" cy="5410200"/>
          </a:xfrm>
        </p:spPr>
        <p:txBody>
          <a:bodyPr vert="horz" wrap="square" lIns="91440" tIns="45720" rIns="91440" bIns="45720" anchor="t" anchorCtr="0"/>
          <a:lstStyle/>
          <a:p>
            <a:pPr eaLnBrk="1" fontAlgn="t" hangingPunct="1"/>
            <a:r>
              <a:rPr lang="zh-CN" altLang="en-US" sz="1800">
                <a:effectLst/>
                <a:latin typeface="黑体" panose="02010609060101010101" pitchFamily="2" charset="-122"/>
              </a:rPr>
              <a:t>基于端口的</a:t>
            </a:r>
            <a:r>
              <a:rPr lang="en-US" altLang="zh-CN" sz="1800">
                <a:effectLst/>
                <a:latin typeface="黑体" panose="02010609060101010101" pitchFamily="2" charset="-122"/>
              </a:rPr>
              <a:t>VLAN</a:t>
            </a:r>
          </a:p>
          <a:p>
            <a:pPr lvl="1" eaLnBrk="1" fontAlgn="t" hangingPunct="1">
              <a:lnSpc>
                <a:spcPct val="140000"/>
              </a:lnSpc>
            </a:pPr>
            <a:r>
              <a:rPr lang="zh-CN" altLang="en-US">
                <a:effectLst/>
              </a:rPr>
              <a:t>针对交换机的端口进行</a:t>
            </a:r>
            <a:r>
              <a:rPr lang="en-US" altLang="zh-CN">
                <a:effectLst/>
              </a:rPr>
              <a:t>VLAN</a:t>
            </a:r>
            <a:r>
              <a:rPr lang="zh-CN" altLang="en-US">
                <a:effectLst/>
              </a:rPr>
              <a:t>的划分，不受主机的变化影响</a:t>
            </a:r>
          </a:p>
          <a:p>
            <a:pPr eaLnBrk="1" fontAlgn="t" hangingPunct="1"/>
            <a:r>
              <a:rPr lang="zh-CN" altLang="en-US" sz="1800">
                <a:effectLst/>
                <a:latin typeface="黑体" panose="02010609060101010101" pitchFamily="2" charset="-122"/>
              </a:rPr>
              <a:t>基于协议的</a:t>
            </a:r>
            <a:r>
              <a:rPr lang="en-US" altLang="zh-CN" sz="1800">
                <a:effectLst/>
                <a:latin typeface="黑体" panose="02010609060101010101" pitchFamily="2" charset="-122"/>
              </a:rPr>
              <a:t>VLAN</a:t>
            </a:r>
          </a:p>
          <a:p>
            <a:pPr lvl="1" eaLnBrk="1" fontAlgn="t" hangingPunct="1">
              <a:lnSpc>
                <a:spcPct val="140000"/>
              </a:lnSpc>
            </a:pPr>
            <a:r>
              <a:rPr lang="zh-CN" altLang="en-US">
                <a:effectLst/>
                <a:latin typeface="黑体" panose="02010609060101010101" pitchFamily="2" charset="-122"/>
              </a:rPr>
              <a:t>在一个物理网络中针对不同的网络层协议进行安全划分</a:t>
            </a:r>
          </a:p>
          <a:p>
            <a:pPr eaLnBrk="1" fontAlgn="t" hangingPunct="1"/>
            <a:r>
              <a:rPr lang="zh-CN" altLang="en-US" sz="1800">
                <a:effectLst/>
                <a:latin typeface="黑体" panose="02010609060101010101" pitchFamily="2" charset="-122"/>
              </a:rPr>
              <a:t>基于</a:t>
            </a:r>
            <a:r>
              <a:rPr lang="en-US" altLang="zh-CN" sz="1800">
                <a:effectLst/>
                <a:latin typeface="黑体" panose="02010609060101010101" pitchFamily="2" charset="-122"/>
              </a:rPr>
              <a:t>MAC</a:t>
            </a:r>
            <a:r>
              <a:rPr lang="zh-CN" altLang="en-US" sz="1800">
                <a:effectLst/>
                <a:latin typeface="黑体" panose="02010609060101010101" pitchFamily="2" charset="-122"/>
              </a:rPr>
              <a:t>地址的</a:t>
            </a:r>
            <a:r>
              <a:rPr lang="en-US" altLang="zh-CN" sz="1800">
                <a:effectLst/>
                <a:latin typeface="黑体" panose="02010609060101010101" pitchFamily="2" charset="-122"/>
              </a:rPr>
              <a:t>VLAN</a:t>
            </a:r>
          </a:p>
          <a:p>
            <a:pPr lvl="1" eaLnBrk="1" fontAlgn="t" hangingPunct="1">
              <a:lnSpc>
                <a:spcPct val="140000"/>
              </a:lnSpc>
            </a:pPr>
            <a:r>
              <a:rPr lang="zh-CN" altLang="en-US">
                <a:effectLst/>
                <a:latin typeface="黑体" panose="02010609060101010101" pitchFamily="2" charset="-122"/>
              </a:rPr>
              <a:t>基于主机的</a:t>
            </a:r>
            <a:r>
              <a:rPr lang="en-US" altLang="zh-CN">
                <a:effectLst/>
                <a:latin typeface="黑体" panose="02010609060101010101" pitchFamily="2" charset="-122"/>
              </a:rPr>
              <a:t>MAC</a:t>
            </a:r>
            <a:r>
              <a:rPr lang="zh-CN" altLang="en-US">
                <a:effectLst/>
                <a:latin typeface="黑体" panose="02010609060101010101" pitchFamily="2" charset="-122"/>
              </a:rPr>
              <a:t>地址进行</a:t>
            </a:r>
            <a:r>
              <a:rPr lang="en-US" altLang="zh-CN">
                <a:effectLst/>
                <a:latin typeface="黑体" panose="02010609060101010101" pitchFamily="2" charset="-122"/>
              </a:rPr>
              <a:t>VLAN</a:t>
            </a:r>
            <a:r>
              <a:rPr lang="zh-CN" altLang="en-US">
                <a:effectLst/>
                <a:latin typeface="黑体" panose="02010609060101010101" pitchFamily="2" charset="-122"/>
              </a:rPr>
              <a:t>划分，主机可以任意在网络移动而不需要重新划分</a:t>
            </a:r>
          </a:p>
          <a:p>
            <a:pPr eaLnBrk="1" fontAlgn="t" hangingPunct="1"/>
            <a:r>
              <a:rPr lang="zh-CN" altLang="en-US" sz="1800">
                <a:effectLst/>
                <a:latin typeface="黑体" panose="02010609060101010101" pitchFamily="2" charset="-122"/>
              </a:rPr>
              <a:t>基于组播的</a:t>
            </a:r>
            <a:r>
              <a:rPr lang="en-US" altLang="zh-CN" sz="1800">
                <a:effectLst/>
                <a:latin typeface="黑体" panose="02010609060101010101" pitchFamily="2" charset="-122"/>
              </a:rPr>
              <a:t>VLAN</a:t>
            </a:r>
          </a:p>
          <a:p>
            <a:pPr lvl="1" eaLnBrk="1" fontAlgn="t" hangingPunct="1">
              <a:lnSpc>
                <a:spcPct val="140000"/>
              </a:lnSpc>
            </a:pPr>
            <a:r>
              <a:rPr lang="zh-CN" altLang="en-US">
                <a:effectLst/>
                <a:latin typeface="黑体" panose="02010609060101010101" pitchFamily="2" charset="-122"/>
              </a:rPr>
              <a:t>基于组播应用进行用户的划分</a:t>
            </a:r>
          </a:p>
          <a:p>
            <a:pPr eaLnBrk="1" fontAlgn="t" hangingPunct="1"/>
            <a:r>
              <a:rPr lang="zh-CN" altLang="en-US" sz="1800">
                <a:effectLst/>
                <a:latin typeface="黑体" panose="02010609060101010101" pitchFamily="2" charset="-122"/>
              </a:rPr>
              <a:t>基于</a:t>
            </a:r>
            <a:r>
              <a:rPr lang="en-US" altLang="zh-CN" sz="1800">
                <a:effectLst/>
                <a:latin typeface="黑体" panose="02010609060101010101" pitchFamily="2" charset="-122"/>
              </a:rPr>
              <a:t>IP</a:t>
            </a:r>
            <a:r>
              <a:rPr lang="zh-CN" altLang="en-US" sz="1800">
                <a:effectLst/>
                <a:latin typeface="黑体" panose="02010609060101010101" pitchFamily="2" charset="-122"/>
              </a:rPr>
              <a:t>子网的</a:t>
            </a:r>
            <a:r>
              <a:rPr lang="en-US" altLang="zh-CN" sz="1800">
                <a:effectLst/>
                <a:latin typeface="黑体" panose="02010609060101010101" pitchFamily="2" charset="-122"/>
              </a:rPr>
              <a:t>VLAN</a:t>
            </a:r>
          </a:p>
          <a:p>
            <a:pPr lvl="1" eaLnBrk="1" fontAlgn="t" hangingPunct="1">
              <a:lnSpc>
                <a:spcPct val="140000"/>
              </a:lnSpc>
            </a:pPr>
            <a:r>
              <a:rPr lang="zh-CN" altLang="en-US">
                <a:effectLst/>
                <a:latin typeface="黑体" panose="02010609060101010101" pitchFamily="2" charset="-122"/>
              </a:rPr>
              <a:t>针对不同的用户分配不同子网的</a:t>
            </a:r>
            <a:r>
              <a:rPr lang="en-US" altLang="zh-CN">
                <a:effectLst/>
                <a:latin typeface="黑体" panose="02010609060101010101" pitchFamily="2" charset="-122"/>
              </a:rPr>
              <a:t>IP</a:t>
            </a:r>
            <a:r>
              <a:rPr lang="zh-CN" altLang="en-US">
                <a:effectLst/>
                <a:latin typeface="黑体" panose="02010609060101010101" pitchFamily="2" charset="-122"/>
              </a:rPr>
              <a:t>地址，从而隔离用户主机，一般情况下结合基于端口的</a:t>
            </a:r>
            <a:r>
              <a:rPr lang="en-US" altLang="zh-CN">
                <a:effectLst/>
                <a:latin typeface="黑体" panose="02010609060101010101" pitchFamily="2" charset="-122"/>
              </a:rPr>
              <a:t>VLAN</a:t>
            </a:r>
            <a:r>
              <a:rPr lang="zh-CN" altLang="en-US">
                <a:effectLst/>
                <a:latin typeface="黑体" panose="02010609060101010101" pitchFamily="2" charset="-122"/>
              </a:rPr>
              <a:t>进行应用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标题 16385"/>
          <p:cNvSpPr>
            <a:spLocks noGrp="1"/>
          </p:cNvSpPr>
          <p:nvPr>
            <p:ph type="title"/>
          </p:nvPr>
        </p:nvSpPr>
        <p:spPr>
          <a:xfrm>
            <a:off x="685800" y="5334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n-US" altLang="zh-CN" sz="3600">
                <a:effectLst/>
                <a:latin typeface="Times New Roman" panose="02020603050405020304" pitchFamily="2" charset="0"/>
              </a:rPr>
              <a:t>VLAN</a:t>
            </a:r>
            <a:r>
              <a:rPr lang="zh-CN" altLang="en-US" sz="3600">
                <a:effectLst/>
                <a:latin typeface="Times New Roman" panose="02020603050405020304" pitchFamily="2" charset="0"/>
              </a:rPr>
              <a:t>的类型</a:t>
            </a:r>
            <a:r>
              <a:rPr lang="en-US" altLang="zh-CN" sz="3600">
                <a:effectLst/>
                <a:latin typeface="Times New Roman" panose="02020603050405020304" pitchFamily="2" charset="0"/>
              </a:rPr>
              <a:t>:Port VLAN</a:t>
            </a:r>
          </a:p>
        </p:txBody>
      </p:sp>
      <p:sp>
        <p:nvSpPr>
          <p:cNvPr id="16387" name="文本框 16386"/>
          <p:cNvSpPr txBox="1"/>
          <p:nvPr/>
        </p:nvSpPr>
        <p:spPr>
          <a:xfrm>
            <a:off x="381000" y="4876800"/>
            <a:ext cx="7489825" cy="822325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eaLnBrk="1" hangingPunct="1">
              <a:buFont typeface="Wingdings" panose="05000000000000000000" pitchFamily="2" charset="2"/>
            </a:pPr>
            <a:r>
              <a:rPr lang="zh-CN" altLang="en-US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2" charset="0"/>
              </a:rPr>
              <a:t>基于交换机的端口</a:t>
            </a:r>
            <a:r>
              <a:rPr lang="en-US" altLang="zh-CN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2" charset="0"/>
              </a:rPr>
              <a:t>(</a:t>
            </a:r>
            <a:r>
              <a:rPr lang="zh-CN" altLang="en-US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2" charset="0"/>
              </a:rPr>
              <a:t>一个端口只属于一个</a:t>
            </a:r>
            <a:r>
              <a:rPr lang="en-US" altLang="zh-CN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2" charset="0"/>
              </a:rPr>
              <a:t>VLAN</a:t>
            </a:r>
            <a:r>
              <a:rPr lang="zh-CN" altLang="en-US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2" charset="0"/>
              </a:rPr>
              <a:t>， </a:t>
            </a:r>
            <a:r>
              <a:rPr lang="en-US" altLang="zh-CN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2" charset="0"/>
              </a:rPr>
              <a:t>Port VLAN</a:t>
            </a:r>
            <a:r>
              <a:rPr lang="zh-CN" altLang="en-US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2" charset="0"/>
              </a:rPr>
              <a:t>设置在连接主机的端口</a:t>
            </a:r>
            <a:r>
              <a:rPr lang="en-US" altLang="zh-CN" sz="2400">
                <a:solidFill>
                  <a:srgbClr val="333399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2" charset="0"/>
              </a:rPr>
              <a:t>)</a:t>
            </a:r>
          </a:p>
        </p:txBody>
      </p:sp>
      <p:sp>
        <p:nvSpPr>
          <p:cNvPr id="2" name="椭圆 16387"/>
          <p:cNvSpPr/>
          <p:nvPr/>
        </p:nvSpPr>
        <p:spPr>
          <a:xfrm rot="-1573341">
            <a:off x="4495800" y="1905000"/>
            <a:ext cx="1273175" cy="2635250"/>
          </a:xfrm>
          <a:prstGeom prst="ellipse">
            <a:avLst/>
          </a:prstGeom>
          <a:solidFill>
            <a:srgbClr val="A4001B">
              <a:alpha val="89803"/>
            </a:srgbClr>
          </a:solidFill>
          <a:ln w="9525">
            <a:noFill/>
          </a:ln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6388" name="椭圆 16388"/>
          <p:cNvSpPr/>
          <p:nvPr/>
        </p:nvSpPr>
        <p:spPr>
          <a:xfrm rot="1135719">
            <a:off x="2828925" y="1912938"/>
            <a:ext cx="1287463" cy="2635250"/>
          </a:xfrm>
          <a:prstGeom prst="ellipse">
            <a:avLst/>
          </a:prstGeom>
          <a:solidFill>
            <a:srgbClr val="CED3DE">
              <a:alpha val="89803"/>
            </a:srgbClr>
          </a:solidFill>
          <a:ln w="9525">
            <a:noFill/>
          </a:ln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grpSp>
        <p:nvGrpSpPr>
          <p:cNvPr id="16389" name="组合 16389"/>
          <p:cNvGrpSpPr/>
          <p:nvPr/>
        </p:nvGrpSpPr>
        <p:grpSpPr>
          <a:xfrm>
            <a:off x="3160713" y="1933575"/>
            <a:ext cx="1781175" cy="381000"/>
            <a:chOff x="0" y="0"/>
            <a:chExt cx="1321" cy="354"/>
          </a:xfrm>
        </p:grpSpPr>
        <p:pic>
          <p:nvPicPr>
            <p:cNvPr id="16399" name="图片 16390" descr="Route-processor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300" cy="33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6400" name="文本框 16391"/>
            <p:cNvSpPr txBox="1"/>
            <p:nvPr/>
          </p:nvSpPr>
          <p:spPr>
            <a:xfrm>
              <a:off x="345" y="68"/>
              <a:ext cx="976" cy="2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just"/>
              <a:endParaRPr lang="zh-CN" altLang="zh-CN" sz="2400" b="1">
                <a:latin typeface="Times New Roman" panose="02020603050405020304" pitchFamily="2" charset="0"/>
              </a:endParaRPr>
            </a:p>
          </p:txBody>
        </p:sp>
      </p:grpSp>
      <p:pic>
        <p:nvPicPr>
          <p:cNvPr id="16390" name="图片 16392" descr="PC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3350" y="3344863"/>
            <a:ext cx="671513" cy="565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1" name="图片 16393" descr="PC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2488" y="3344863"/>
            <a:ext cx="671512" cy="565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2" name="图片 16394" descr="PC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7113" y="3348038"/>
            <a:ext cx="671512" cy="565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3" name="直接连接符 16395"/>
          <p:cNvSpPr/>
          <p:nvPr/>
        </p:nvSpPr>
        <p:spPr>
          <a:xfrm flipH="1">
            <a:off x="3105150" y="2319338"/>
            <a:ext cx="403225" cy="109220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4" name="直接连接符 16396"/>
          <p:cNvSpPr/>
          <p:nvPr/>
        </p:nvSpPr>
        <p:spPr>
          <a:xfrm>
            <a:off x="3681413" y="2336800"/>
            <a:ext cx="0" cy="1092200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5" name="直接连接符 16397"/>
          <p:cNvSpPr/>
          <p:nvPr/>
        </p:nvSpPr>
        <p:spPr>
          <a:xfrm>
            <a:off x="4570413" y="2319338"/>
            <a:ext cx="468312" cy="1092200"/>
          </a:xfrm>
          <a:prstGeom prst="line">
            <a:avLst/>
          </a:prstGeom>
          <a:ln w="38100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396" name="文本框 16398"/>
          <p:cNvSpPr txBox="1"/>
          <p:nvPr/>
        </p:nvSpPr>
        <p:spPr>
          <a:xfrm>
            <a:off x="2889250" y="2265363"/>
            <a:ext cx="6413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b="1">
                <a:latin typeface="Arial" panose="020B0604020202020204" pitchFamily="34" charset="0"/>
              </a:rPr>
              <a:t>F0/1</a:t>
            </a:r>
          </a:p>
        </p:txBody>
      </p:sp>
      <p:sp>
        <p:nvSpPr>
          <p:cNvPr id="16397" name="文本框 16399"/>
          <p:cNvSpPr txBox="1"/>
          <p:nvPr/>
        </p:nvSpPr>
        <p:spPr>
          <a:xfrm>
            <a:off x="3630613" y="2265363"/>
            <a:ext cx="6413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b="1">
                <a:latin typeface="Arial" panose="020B0604020202020204" pitchFamily="34" charset="0"/>
              </a:rPr>
              <a:t>F0/2</a:t>
            </a:r>
          </a:p>
        </p:txBody>
      </p:sp>
      <p:sp>
        <p:nvSpPr>
          <p:cNvPr id="16398" name="文本框 16400"/>
          <p:cNvSpPr txBox="1"/>
          <p:nvPr/>
        </p:nvSpPr>
        <p:spPr>
          <a:xfrm>
            <a:off x="4616450" y="2265363"/>
            <a:ext cx="6413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b="1">
                <a:solidFill>
                  <a:schemeClr val="bg1"/>
                </a:solidFill>
                <a:latin typeface="Arial" panose="020B0604020202020204" pitchFamily="34" charset="0"/>
              </a:rPr>
              <a:t>F0/3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标题 17409"/>
          <p:cNvSpPr>
            <a:spLocks noGrp="1"/>
          </p:cNvSpPr>
          <p:nvPr>
            <p:ph type="title"/>
          </p:nvPr>
        </p:nvSpPr>
        <p:spPr>
          <a:xfrm>
            <a:off x="533400" y="5334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zh-CN" altLang="en-US" sz="3600">
                <a:effectLst/>
                <a:latin typeface="Times New Roman" panose="02020603050405020304" pitchFamily="2" charset="0"/>
              </a:rPr>
              <a:t>什么是</a:t>
            </a:r>
            <a:r>
              <a:rPr lang="en-US" altLang="zh-CN" sz="3600">
                <a:effectLst/>
                <a:latin typeface="Times New Roman" panose="02020603050405020304" pitchFamily="2" charset="0"/>
              </a:rPr>
              <a:t>Port VLAN </a:t>
            </a:r>
            <a:r>
              <a:rPr lang="zh-CN" altLang="en-US" sz="3600">
                <a:effectLst/>
                <a:latin typeface="Times New Roman" panose="02020603050405020304" pitchFamily="2" charset="0"/>
              </a:rPr>
              <a:t>？ </a:t>
            </a:r>
          </a:p>
        </p:txBody>
      </p:sp>
      <p:sp>
        <p:nvSpPr>
          <p:cNvPr id="17410" name="文本占位符 17410"/>
          <p:cNvSpPr>
            <a:spLocks noGrp="1"/>
          </p:cNvSpPr>
          <p:nvPr>
            <p:ph idx="1"/>
          </p:nvPr>
        </p:nvSpPr>
        <p:spPr>
          <a:xfrm>
            <a:off x="76200" y="1600200"/>
            <a:ext cx="8229600" cy="4525963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zh-CN" sz="2400">
                <a:effectLst/>
              </a:rPr>
              <a:t> Port VLAN</a:t>
            </a:r>
            <a:r>
              <a:rPr lang="zh-CN" altLang="en-US" sz="2400">
                <a:effectLst/>
              </a:rPr>
              <a:t>设置在连接主机的端口，即将交换机的端口划到某个</a:t>
            </a:r>
            <a:r>
              <a:rPr lang="en-US" altLang="zh-CN" sz="2400">
                <a:effectLst/>
              </a:rPr>
              <a:t>VLAN</a:t>
            </a:r>
            <a:r>
              <a:rPr lang="zh-CN" altLang="en-US" sz="2400">
                <a:effectLst/>
              </a:rPr>
              <a:t>中，如：端口</a:t>
            </a:r>
            <a:r>
              <a:rPr lang="en-US" altLang="zh-CN" sz="2400">
                <a:effectLst/>
              </a:rPr>
              <a:t>F0/1</a:t>
            </a:r>
            <a:r>
              <a:rPr lang="zh-CN" altLang="en-US" sz="2400">
                <a:effectLst/>
              </a:rPr>
              <a:t>划到</a:t>
            </a:r>
            <a:r>
              <a:rPr lang="en-US" altLang="zh-CN" sz="2400">
                <a:effectLst/>
              </a:rPr>
              <a:t>VLAN2</a:t>
            </a:r>
            <a:r>
              <a:rPr lang="zh-CN" altLang="en-US" sz="2400">
                <a:effectLst/>
              </a:rPr>
              <a:t>中，那端口</a:t>
            </a:r>
            <a:r>
              <a:rPr lang="en-US" altLang="zh-CN" sz="2400">
                <a:effectLst/>
              </a:rPr>
              <a:t>F0/2</a:t>
            </a:r>
            <a:r>
              <a:rPr lang="zh-CN" altLang="en-US" sz="2400">
                <a:effectLst/>
              </a:rPr>
              <a:t>连接的主机就属于</a:t>
            </a:r>
            <a:r>
              <a:rPr lang="en-US" altLang="zh-CN" sz="2400">
                <a:effectLst/>
              </a:rPr>
              <a:t>VLAN 2</a:t>
            </a:r>
            <a:r>
              <a:rPr lang="zh-CN" altLang="en-US" sz="2400">
                <a:effectLst/>
              </a:rPr>
              <a:t>这个虚拟的局域网 </a:t>
            </a:r>
          </a:p>
          <a:p>
            <a:pPr eaLnBrk="1" hangingPunct="1"/>
            <a:r>
              <a:rPr lang="zh-CN" altLang="en-US" sz="2400" b="1">
                <a:solidFill>
                  <a:schemeClr val="accent2"/>
                </a:solidFill>
                <a:effectLst/>
              </a:rPr>
              <a:t>备注</a:t>
            </a:r>
          </a:p>
          <a:p>
            <a:pPr lvl="1" eaLnBrk="1" hangingPunct="1"/>
            <a:r>
              <a:rPr lang="en-US" altLang="zh-CN" sz="2000">
                <a:effectLst/>
              </a:rPr>
              <a:t>VLAN</a:t>
            </a:r>
            <a:r>
              <a:rPr lang="zh-CN" altLang="en-US" sz="2000">
                <a:effectLst/>
              </a:rPr>
              <a:t>划分则可以使一个</a:t>
            </a:r>
            <a:r>
              <a:rPr lang="en-US" altLang="zh-CN" sz="2000">
                <a:effectLst/>
              </a:rPr>
              <a:t>VLAN</a:t>
            </a:r>
            <a:r>
              <a:rPr lang="zh-CN" altLang="en-US" sz="2000">
                <a:effectLst/>
              </a:rPr>
              <a:t>跨越多个交换机</a:t>
            </a:r>
          </a:p>
          <a:p>
            <a:pPr lvl="1" eaLnBrk="1" hangingPunct="1"/>
            <a:r>
              <a:rPr lang="zh-CN" altLang="en-US" sz="2000">
                <a:effectLst/>
              </a:rPr>
              <a:t>一个端口只能属于一个 </a:t>
            </a:r>
            <a:r>
              <a:rPr lang="en-US" altLang="zh-CN" sz="2000">
                <a:effectLst/>
              </a:rPr>
              <a:t>VLAN</a:t>
            </a:r>
          </a:p>
          <a:p>
            <a:pPr lvl="1" eaLnBrk="1" hangingPunct="1"/>
            <a:r>
              <a:rPr lang="zh-CN" altLang="en-US" sz="2000">
                <a:effectLst/>
              </a:rPr>
              <a:t>多个端口可以同属于同一个</a:t>
            </a:r>
            <a:r>
              <a:rPr lang="en-US" altLang="zh-CN" sz="2000">
                <a:effectLst/>
              </a:rPr>
              <a:t>VLAN</a:t>
            </a:r>
            <a:r>
              <a:rPr lang="zh-CN" altLang="en-US" sz="2000">
                <a:effectLst/>
              </a:rPr>
              <a:t>，但一个端口不能划到多个</a:t>
            </a:r>
            <a:r>
              <a:rPr lang="en-US" altLang="zh-CN" sz="2000">
                <a:effectLst/>
              </a:rPr>
              <a:t>VLAN</a:t>
            </a:r>
            <a:r>
              <a:rPr lang="zh-CN" altLang="en-US" sz="2000">
                <a:effectLst/>
              </a:rPr>
              <a:t>中，只能划到一个</a:t>
            </a:r>
            <a:r>
              <a:rPr lang="en-US" altLang="zh-CN" sz="2000">
                <a:effectLst/>
              </a:rPr>
              <a:t>VALN</a:t>
            </a:r>
            <a:r>
              <a:rPr lang="zh-CN" altLang="en-US" sz="2000">
                <a:effectLst/>
              </a:rPr>
              <a:t>中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标题 18433"/>
          <p:cNvSpPr>
            <a:spLocks noGrp="1"/>
          </p:cNvSpPr>
          <p:nvPr>
            <p:ph type="title"/>
          </p:nvPr>
        </p:nvSpPr>
        <p:spPr>
          <a:xfrm>
            <a:off x="609600" y="457200"/>
            <a:ext cx="7499350" cy="777875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r>
              <a:rPr lang="en-US" altLang="zh-CN" sz="3600">
                <a:latin typeface="Times New Roman" panose="02020603050405020304" pitchFamily="2" charset="0"/>
                <a:cs typeface="Times New Roman" panose="02020603050405020304" pitchFamily="2" charset="0"/>
              </a:rPr>
              <a:t>Port-VLAN</a:t>
            </a:r>
            <a:r>
              <a:rPr lang="en-US" altLang="en-US" sz="3600">
                <a:latin typeface="Times New Roman" panose="02020603050405020304" pitchFamily="2" charset="0"/>
                <a:cs typeface="Times New Roman" panose="02020603050405020304" pitchFamily="2" charset="0"/>
              </a:rPr>
              <a:t>原理</a:t>
            </a:r>
            <a:endParaRPr lang="en-US" altLang="en-US" sz="3600"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2" name="文本占位符 18434"/>
          <p:cNvSpPr>
            <a:spLocks noGrp="1"/>
          </p:cNvSpPr>
          <p:nvPr>
            <p:ph type="body" sz="half" idx="1"/>
          </p:nvPr>
        </p:nvSpPr>
        <p:spPr>
          <a:xfrm>
            <a:off x="228600" y="1219200"/>
            <a:ext cx="7131050" cy="1189038"/>
          </a:xfrm>
        </p:spPr>
        <p:txBody>
          <a:bodyPr vert="horz" wrap="square" lIns="91440" tIns="45720" rIns="91440" bIns="45720" anchor="t" anchorCtr="0">
            <a:spAutoFit/>
          </a:bodyPr>
          <a:lstStyle/>
          <a:p>
            <a:pPr marL="0" indent="0" eaLnBrk="1" hangingPunct="1">
              <a:buClrTx/>
              <a:buSzTx/>
              <a:buFont typeface="Wingdings" panose="05000000000000000000" pitchFamily="2" charset="2"/>
              <a:buNone/>
            </a:pPr>
            <a:r>
              <a:rPr lang="zh-CN" altLang="en-US" sz="2400">
                <a:solidFill>
                  <a:srgbClr val="333399"/>
                </a:solidFill>
                <a:effectLst/>
                <a:ea typeface="幼圆" panose="02010509060101010101" pitchFamily="1" charset="-122"/>
              </a:rPr>
              <a:t>     </a:t>
            </a:r>
            <a:r>
              <a:rPr lang="en-US" altLang="zh-CN" sz="2400">
                <a:solidFill>
                  <a:srgbClr val="333399"/>
                </a:solidFill>
                <a:effectLst/>
                <a:ea typeface="幼圆" panose="02010509060101010101" pitchFamily="1" charset="-122"/>
              </a:rPr>
              <a:t>  </a:t>
            </a:r>
            <a:r>
              <a:rPr lang="zh-CN" altLang="en-US" sz="2400">
                <a:solidFill>
                  <a:srgbClr val="333399"/>
                </a:solidFill>
                <a:effectLst/>
                <a:ea typeface="华文细黑" panose="02010600040101010101" pitchFamily="2" charset="-122"/>
              </a:rPr>
              <a:t>通过查找MAC地址表，交换机对发往不同VLAN的数据不转发</a:t>
            </a:r>
          </a:p>
        </p:txBody>
      </p:sp>
      <p:grpSp>
        <p:nvGrpSpPr>
          <p:cNvPr id="18435" name="组合 18435"/>
          <p:cNvGrpSpPr/>
          <p:nvPr/>
        </p:nvGrpSpPr>
        <p:grpSpPr>
          <a:xfrm>
            <a:off x="1270000" y="2984500"/>
            <a:ext cx="1644650" cy="328613"/>
            <a:chOff x="0" y="0"/>
            <a:chExt cx="1321" cy="354"/>
          </a:xfrm>
        </p:grpSpPr>
        <p:pic>
          <p:nvPicPr>
            <p:cNvPr id="18479" name="图片 18436" descr="Route-processor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300" cy="33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8480" name="文本框 18437"/>
            <p:cNvSpPr txBox="1"/>
            <p:nvPr/>
          </p:nvSpPr>
          <p:spPr>
            <a:xfrm>
              <a:off x="345" y="68"/>
              <a:ext cx="976" cy="2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just"/>
              <a:endParaRPr lang="zh-CN" altLang="zh-CN" sz="2000" b="1">
                <a:latin typeface="Times New Roman" panose="02020603050405020304" pitchFamily="2" charset="0"/>
              </a:endParaRPr>
            </a:p>
          </p:txBody>
        </p:sp>
      </p:grpSp>
      <p:pic>
        <p:nvPicPr>
          <p:cNvPr id="18436" name="图片 18438" descr="PC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" y="4035425"/>
            <a:ext cx="619125" cy="4889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7" name="图片 18439" descr="PC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8150" y="4035425"/>
            <a:ext cx="619125" cy="4889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8" name="图片 18440" descr="PC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5250" y="4035425"/>
            <a:ext cx="622300" cy="4889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9" name="直接连接符 18441"/>
          <p:cNvSpPr/>
          <p:nvPr/>
        </p:nvSpPr>
        <p:spPr>
          <a:xfrm flipH="1">
            <a:off x="1152525" y="3317875"/>
            <a:ext cx="488950" cy="773113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0" name="直接连接符 18442"/>
          <p:cNvSpPr/>
          <p:nvPr/>
        </p:nvSpPr>
        <p:spPr>
          <a:xfrm>
            <a:off x="1873250" y="3313113"/>
            <a:ext cx="0" cy="777875"/>
          </a:xfrm>
          <a:prstGeom prst="line">
            <a:avLst/>
          </a:prstGeom>
          <a:ln w="38100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1" name="直接连接符 18443"/>
          <p:cNvSpPr/>
          <p:nvPr/>
        </p:nvSpPr>
        <p:spPr>
          <a:xfrm>
            <a:off x="2505075" y="3344863"/>
            <a:ext cx="371475" cy="722312"/>
          </a:xfrm>
          <a:prstGeom prst="line">
            <a:avLst/>
          </a:prstGeom>
          <a:ln w="381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2" name="文本框 18444"/>
          <p:cNvSpPr txBox="1"/>
          <p:nvPr/>
        </p:nvSpPr>
        <p:spPr>
          <a:xfrm>
            <a:off x="993775" y="3205163"/>
            <a:ext cx="59055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600" b="1">
                <a:latin typeface="Arial" panose="020B0604020202020204" pitchFamily="34" charset="0"/>
              </a:rPr>
              <a:t>F0/1</a:t>
            </a:r>
          </a:p>
        </p:txBody>
      </p:sp>
      <p:sp>
        <p:nvSpPr>
          <p:cNvPr id="18443" name="文本框 18445"/>
          <p:cNvSpPr txBox="1"/>
          <p:nvPr/>
        </p:nvSpPr>
        <p:spPr>
          <a:xfrm>
            <a:off x="1828800" y="3200400"/>
            <a:ext cx="59055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600" b="1">
                <a:latin typeface="Arial" panose="020B0604020202020204" pitchFamily="34" charset="0"/>
              </a:rPr>
              <a:t>F0/2</a:t>
            </a:r>
          </a:p>
        </p:txBody>
      </p:sp>
      <p:sp>
        <p:nvSpPr>
          <p:cNvPr id="18444" name="文本框 18446"/>
          <p:cNvSpPr txBox="1"/>
          <p:nvPr/>
        </p:nvSpPr>
        <p:spPr>
          <a:xfrm>
            <a:off x="2517775" y="3200400"/>
            <a:ext cx="59055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600" b="1">
                <a:latin typeface="Arial" panose="020B0604020202020204" pitchFamily="34" charset="0"/>
              </a:rPr>
              <a:t>F0/3</a:t>
            </a:r>
          </a:p>
        </p:txBody>
      </p:sp>
      <p:sp>
        <p:nvSpPr>
          <p:cNvPr id="18445" name="文本框 18447"/>
          <p:cNvSpPr txBox="1"/>
          <p:nvPr/>
        </p:nvSpPr>
        <p:spPr>
          <a:xfrm>
            <a:off x="965200" y="4448175"/>
            <a:ext cx="33020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600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8446" name="文本框 18448"/>
          <p:cNvSpPr txBox="1"/>
          <p:nvPr/>
        </p:nvSpPr>
        <p:spPr>
          <a:xfrm>
            <a:off x="1841500" y="4448175"/>
            <a:ext cx="33020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600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8447" name="文本框 18449"/>
          <p:cNvSpPr txBox="1"/>
          <p:nvPr/>
        </p:nvSpPr>
        <p:spPr>
          <a:xfrm>
            <a:off x="2822575" y="4448175"/>
            <a:ext cx="33020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600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18448" name="文本框 18450"/>
          <p:cNvSpPr txBox="1"/>
          <p:nvPr/>
        </p:nvSpPr>
        <p:spPr>
          <a:xfrm>
            <a:off x="384175" y="3849688"/>
            <a:ext cx="89535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600" b="1">
                <a:latin typeface="Arial" panose="020B0604020202020204" pitchFamily="34" charset="0"/>
              </a:rPr>
              <a:t>Vlan 10</a:t>
            </a:r>
          </a:p>
        </p:txBody>
      </p:sp>
      <p:sp>
        <p:nvSpPr>
          <p:cNvPr id="18449" name="文本框 18451"/>
          <p:cNvSpPr txBox="1"/>
          <p:nvPr/>
        </p:nvSpPr>
        <p:spPr>
          <a:xfrm>
            <a:off x="1857375" y="3849688"/>
            <a:ext cx="89535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600" b="1">
                <a:latin typeface="Arial" panose="020B0604020202020204" pitchFamily="34" charset="0"/>
              </a:rPr>
              <a:t>Vlan 20</a:t>
            </a:r>
          </a:p>
        </p:txBody>
      </p:sp>
      <p:sp>
        <p:nvSpPr>
          <p:cNvPr id="18450" name="文本框 18452"/>
          <p:cNvSpPr txBox="1"/>
          <p:nvPr/>
        </p:nvSpPr>
        <p:spPr>
          <a:xfrm>
            <a:off x="2835275" y="3800475"/>
            <a:ext cx="895350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600" b="1">
                <a:latin typeface="Arial" panose="020B0604020202020204" pitchFamily="34" charset="0"/>
              </a:rPr>
              <a:t>Vlan 10</a:t>
            </a:r>
          </a:p>
        </p:txBody>
      </p:sp>
      <p:sp>
        <p:nvSpPr>
          <p:cNvPr id="18451" name="文本框 18453"/>
          <p:cNvSpPr txBox="1"/>
          <p:nvPr/>
        </p:nvSpPr>
        <p:spPr>
          <a:xfrm>
            <a:off x="2743200" y="5299075"/>
            <a:ext cx="2352675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000" b="1">
                <a:solidFill>
                  <a:srgbClr val="000099"/>
                </a:solidFill>
                <a:latin typeface="Arial" panose="020B0604020202020204" pitchFamily="34" charset="0"/>
              </a:rPr>
              <a:t>A                  B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2000" b="1">
                <a:solidFill>
                  <a:srgbClr val="000099"/>
                </a:solidFill>
                <a:latin typeface="Arial" panose="020B0604020202020204" pitchFamily="34" charset="0"/>
              </a:rPr>
              <a:t>A                  C</a:t>
            </a:r>
          </a:p>
        </p:txBody>
      </p:sp>
      <p:sp>
        <p:nvSpPr>
          <p:cNvPr id="18452" name="直接连接符 18454"/>
          <p:cNvSpPr/>
          <p:nvPr/>
        </p:nvSpPr>
        <p:spPr>
          <a:xfrm>
            <a:off x="3054350" y="5465763"/>
            <a:ext cx="11779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53" name="直接连接符 18455"/>
          <p:cNvSpPr/>
          <p:nvPr/>
        </p:nvSpPr>
        <p:spPr>
          <a:xfrm flipH="1">
            <a:off x="3054350" y="5519738"/>
            <a:ext cx="11144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54" name="直接连接符 18456"/>
          <p:cNvSpPr/>
          <p:nvPr/>
        </p:nvSpPr>
        <p:spPr>
          <a:xfrm>
            <a:off x="3054350" y="5854700"/>
            <a:ext cx="11779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55" name="直接连接符 18457"/>
          <p:cNvSpPr/>
          <p:nvPr/>
        </p:nvSpPr>
        <p:spPr>
          <a:xfrm flipH="1">
            <a:off x="3054350" y="5908675"/>
            <a:ext cx="1114425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56" name="文本框 18458"/>
          <p:cNvSpPr txBox="1"/>
          <p:nvPr/>
        </p:nvSpPr>
        <p:spPr>
          <a:xfrm>
            <a:off x="3400425" y="5381625"/>
            <a:ext cx="35560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2000" b="1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</p:txBody>
      </p:sp>
      <p:graphicFrame>
        <p:nvGraphicFramePr>
          <p:cNvPr id="18457" name="内容占位符 18456"/>
          <p:cNvGraphicFramePr>
            <a:graphicFrameLocks noGrp="1"/>
          </p:cNvGraphicFramePr>
          <p:nvPr>
            <p:ph sz="half" idx="2"/>
          </p:nvPr>
        </p:nvGraphicFramePr>
        <p:xfrm>
          <a:off x="4089400" y="2768600"/>
          <a:ext cx="3740150" cy="1784350"/>
        </p:xfrm>
        <a:graphic>
          <a:graphicData uri="http://schemas.openxmlformats.org/drawingml/2006/table">
            <a:tbl>
              <a:tblPr/>
              <a:tblGrid>
                <a:gridCol w="1292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94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1700" b="1">
                          <a:solidFill>
                            <a:schemeClr val="bg1"/>
                          </a:solidFill>
                          <a:effectLst>
                            <a:outerShdw blurRad="38100" dist="38100" dir="2700000">
                              <a:srgbClr val="000000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交换机端口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4001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700" b="1">
                          <a:solidFill>
                            <a:schemeClr val="bg1"/>
                          </a:solidFill>
                          <a:effectLst>
                            <a:outerShdw blurRad="38100" dist="38100" dir="2700000">
                              <a:srgbClr val="000000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MAC</a:t>
                      </a:r>
                      <a:r>
                        <a:rPr lang="zh-CN" altLang="en-US" sz="1700" b="1">
                          <a:solidFill>
                            <a:schemeClr val="bg1"/>
                          </a:solidFill>
                          <a:effectLst>
                            <a:outerShdw blurRad="38100" dist="38100" dir="2700000">
                              <a:srgbClr val="000000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地址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4001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700" b="1">
                          <a:solidFill>
                            <a:schemeClr val="bg1"/>
                          </a:solidFill>
                          <a:effectLst>
                            <a:outerShdw blurRad="38100" dist="38100" dir="2700000">
                              <a:srgbClr val="000000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VLAN  ID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400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9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50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F0/1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50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A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50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10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9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50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F0/2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50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B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50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20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9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50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F0/3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50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C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500">
                          <a:effectLst>
                            <a:outerShdw blurRad="38100" dist="38100" dir="2700000">
                              <a:srgbClr val="FFFFFF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10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标题 19457"/>
          <p:cNvSpPr>
            <a:spLocks noGrp="1"/>
          </p:cNvSpPr>
          <p:nvPr>
            <p:ph type="title"/>
          </p:nvPr>
        </p:nvSpPr>
        <p:spPr>
          <a:xfrm>
            <a:off x="685800" y="381000"/>
            <a:ext cx="7499350" cy="777875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r>
              <a:rPr lang="zh-CN" altLang="en-US" sz="3600">
                <a:latin typeface="Times New Roman" panose="02020603050405020304" pitchFamily="2" charset="0"/>
                <a:cs typeface="Times New Roman" panose="02020603050405020304" pitchFamily="2" charset="0"/>
              </a:rPr>
              <a:t>查看可用</a:t>
            </a:r>
            <a:r>
              <a:rPr lang="en-US" altLang="zh-CN" sz="3600">
                <a:latin typeface="Times New Roman" panose="02020603050405020304" pitchFamily="2" charset="0"/>
                <a:cs typeface="Times New Roman" panose="02020603050405020304" pitchFamily="2" charset="0"/>
              </a:rPr>
              <a:t>Port VLAN</a:t>
            </a:r>
            <a:endParaRPr lang="en-US" altLang="zh-CN" sz="3600"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2" name="文本占位符 19458"/>
          <p:cNvSpPr>
            <a:spLocks noGrp="1"/>
          </p:cNvSpPr>
          <p:nvPr>
            <p:ph idx="1"/>
          </p:nvPr>
        </p:nvSpPr>
        <p:spPr>
          <a:xfrm>
            <a:off x="228600" y="1219200"/>
            <a:ext cx="7559675" cy="5256213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zh-CN" altLang="en-US" sz="2400" dirty="0">
                <a:effectLst/>
                <a:latin typeface="Times New Roman" panose="02020603050405020304" pitchFamily="2" charset="0"/>
              </a:rPr>
              <a:t>查看可用端口</a:t>
            </a:r>
          </a:p>
          <a:p>
            <a:pPr lvl="1" eaLnBrk="1" hangingPunct="1"/>
            <a:r>
              <a:rPr lang="zh-CN" altLang="en-US" dirty="0">
                <a:effectLst/>
                <a:sym typeface="+mn-ea"/>
              </a:rPr>
              <a:t>&lt;</a:t>
            </a:r>
            <a:r>
              <a:rPr lang="zh-CN" altLang="en-US" dirty="0">
                <a:sym typeface="+mn-ea"/>
              </a:rPr>
              <a:t>Switch</a:t>
            </a:r>
            <a:r>
              <a:rPr lang="zh-CN" altLang="en-US" dirty="0">
                <a:effectLst/>
                <a:sym typeface="+mn-ea"/>
              </a:rPr>
              <a:t>&gt;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system-view</a:t>
            </a:r>
          </a:p>
          <a:p>
            <a:pPr lvl="1" eaLnBrk="1" hangingPunct="1"/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[</a:t>
            </a:r>
            <a:r>
              <a:rPr lang="zh-CN" altLang="en-US" dirty="0">
                <a:sym typeface="+mn-ea"/>
              </a:rPr>
              <a:t>Switch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] </a:t>
            </a:r>
            <a:r>
              <a:rPr lang="en-US" altLang="zh-CN" dirty="0">
                <a:solidFill>
                  <a:srgbClr val="FF0000"/>
                </a:solidFill>
                <a:effectLst/>
                <a:latin typeface="Times New Roman" panose="02020603050405020304" pitchFamily="2" charset="0"/>
              </a:rPr>
              <a:t>display interface brief</a:t>
            </a:r>
            <a:endParaRPr lang="en-US" altLang="zh-CN" dirty="0">
              <a:solidFill>
                <a:srgbClr val="333399"/>
              </a:solidFill>
              <a:effectLst/>
              <a:latin typeface="Times New Roman" panose="02020603050405020304" pitchFamily="2" charset="0"/>
            </a:endParaRPr>
          </a:p>
          <a:p>
            <a:pPr marL="457200" lvl="1" indent="0" eaLnBrk="1" hangingPunct="1">
              <a:buNone/>
            </a:pPr>
            <a:endParaRPr lang="en-US" altLang="zh-CN" b="1" dirty="0">
              <a:solidFill>
                <a:srgbClr val="333399"/>
              </a:solidFill>
              <a:effectLst/>
              <a:latin typeface="Times New Roman" panose="02020603050405020304" pitchFamily="2" charset="0"/>
            </a:endParaRPr>
          </a:p>
          <a:p>
            <a:pPr marL="457200" lvl="1" indent="0" eaLnBrk="1" hangingPunct="1">
              <a:buNone/>
            </a:pPr>
            <a:r>
              <a:rPr lang="zh-CN" altLang="en-US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如：</a:t>
            </a:r>
          </a:p>
          <a:p>
            <a:pPr marL="457200" lvl="1" indent="0" eaLnBrk="1" hangingPunct="1">
              <a:buNone/>
            </a:pPr>
            <a:r>
              <a:rPr lang="en-US" altLang="zh-CN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Interface                   PHY   Protocol  </a:t>
            </a:r>
            <a:r>
              <a:rPr lang="en-US" altLang="zh-CN" b="1" dirty="0" err="1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InUti</a:t>
            </a:r>
            <a:r>
              <a:rPr lang="en-US" altLang="zh-CN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</a:t>
            </a:r>
            <a:r>
              <a:rPr lang="en-US" altLang="zh-CN" b="1" dirty="0" err="1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OutUti</a:t>
            </a:r>
            <a:r>
              <a:rPr lang="en-US" altLang="zh-CN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  </a:t>
            </a:r>
            <a:r>
              <a:rPr lang="en-US" altLang="zh-CN" b="1" dirty="0" err="1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inErrors</a:t>
            </a:r>
            <a:r>
              <a:rPr lang="en-US" altLang="zh-CN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 </a:t>
            </a:r>
            <a:r>
              <a:rPr lang="en-US" altLang="zh-CN" b="1" dirty="0" err="1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outErrors</a:t>
            </a:r>
            <a:endParaRPr lang="en-US" altLang="zh-CN" b="1" dirty="0">
              <a:solidFill>
                <a:srgbClr val="333399"/>
              </a:solidFill>
              <a:effectLst/>
              <a:latin typeface="Times New Roman" panose="02020603050405020304" pitchFamily="2" charset="0"/>
            </a:endParaRPr>
          </a:p>
          <a:p>
            <a:pPr marL="457200" lvl="1" indent="0" eaLnBrk="1" hangingPunct="1">
              <a:buNone/>
            </a:pPr>
            <a:r>
              <a:rPr lang="en-US" altLang="zh-CN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GigabitEthernet0/0/1        up    </a:t>
            </a:r>
            <a:r>
              <a:rPr lang="en-US" altLang="zh-CN" b="1" dirty="0" err="1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up</a:t>
            </a:r>
            <a:r>
              <a:rPr lang="en-US" altLang="zh-CN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          0     0          0          0</a:t>
            </a:r>
          </a:p>
          <a:p>
            <a:pPr marL="457200" lvl="1" indent="0" eaLnBrk="1" hangingPunct="1">
              <a:buNone/>
            </a:pPr>
            <a:r>
              <a:rPr lang="en-US" altLang="zh-CN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GigabitEthernet0/0/2        up    </a:t>
            </a:r>
            <a:r>
              <a:rPr lang="en-US" altLang="zh-CN" b="1" dirty="0" err="1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up</a:t>
            </a:r>
            <a:r>
              <a:rPr lang="en-US" altLang="zh-CN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          0     0          0          0</a:t>
            </a:r>
          </a:p>
          <a:p>
            <a:pPr marL="457200" lvl="1" indent="0" eaLnBrk="1" hangingPunct="1">
              <a:buNone/>
            </a:pPr>
            <a:r>
              <a:rPr lang="en-US" altLang="zh-CN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GigabitEthernet0/0/5        down  </a:t>
            </a:r>
            <a:r>
              <a:rPr lang="en-US" altLang="zh-CN" b="1" dirty="0" err="1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down</a:t>
            </a:r>
            <a:r>
              <a:rPr lang="en-US" altLang="zh-CN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  0     0          0          0</a:t>
            </a:r>
          </a:p>
          <a:p>
            <a:pPr marL="457200" lvl="1" indent="0" eaLnBrk="1" hangingPunct="1">
              <a:buNone/>
            </a:pPr>
            <a:r>
              <a:rPr lang="en-US" altLang="zh-CN" b="1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……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标题 19457"/>
          <p:cNvSpPr>
            <a:spLocks noGrp="1"/>
          </p:cNvSpPr>
          <p:nvPr>
            <p:ph type="title"/>
          </p:nvPr>
        </p:nvSpPr>
        <p:spPr>
          <a:xfrm>
            <a:off x="685800" y="381000"/>
            <a:ext cx="7499350" cy="777875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r>
              <a:rPr lang="en-US" altLang="en-US" sz="3600">
                <a:latin typeface="Times New Roman" panose="02020603050405020304" pitchFamily="2" charset="0"/>
                <a:cs typeface="Times New Roman" panose="02020603050405020304" pitchFamily="2" charset="0"/>
              </a:rPr>
              <a:t>配置</a:t>
            </a:r>
            <a:r>
              <a:rPr lang="en-US" altLang="zh-CN" sz="3600">
                <a:latin typeface="Times New Roman" panose="02020603050405020304" pitchFamily="2" charset="0"/>
                <a:cs typeface="Times New Roman" panose="02020603050405020304" pitchFamily="2" charset="0"/>
              </a:rPr>
              <a:t>Port VLAN</a:t>
            </a:r>
            <a:endParaRPr lang="en-US" altLang="zh-CN" sz="3600"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2" name="文本占位符 19458"/>
          <p:cNvSpPr>
            <a:spLocks noGrp="1"/>
          </p:cNvSpPr>
          <p:nvPr>
            <p:ph idx="1"/>
          </p:nvPr>
        </p:nvSpPr>
        <p:spPr>
          <a:xfrm>
            <a:off x="228600" y="1219200"/>
            <a:ext cx="7559675" cy="5256213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zh-CN" altLang="en-US" sz="2400" dirty="0">
                <a:effectLst/>
                <a:latin typeface="Times New Roman" panose="02020603050405020304" pitchFamily="2" charset="0"/>
              </a:rPr>
              <a:t>创建</a:t>
            </a:r>
            <a:r>
              <a:rPr lang="en-US" altLang="zh-CN" sz="2400" dirty="0">
                <a:effectLst/>
                <a:latin typeface="Times New Roman" panose="02020603050405020304" pitchFamily="2" charset="0"/>
              </a:rPr>
              <a:t>VLAN10</a:t>
            </a:r>
            <a:r>
              <a:rPr lang="zh-CN" altLang="en-US" sz="2400" dirty="0">
                <a:effectLst/>
                <a:latin typeface="Times New Roman" panose="02020603050405020304" pitchFamily="2" charset="0"/>
              </a:rPr>
              <a:t>，将它命名为</a:t>
            </a:r>
            <a:r>
              <a:rPr lang="en-US" altLang="zh-CN" sz="2400" dirty="0">
                <a:effectLst/>
                <a:latin typeface="Times New Roman" panose="02020603050405020304" pitchFamily="2" charset="0"/>
              </a:rPr>
              <a:t>test</a:t>
            </a:r>
            <a:r>
              <a:rPr lang="zh-CN" altLang="en-US" sz="2400" dirty="0">
                <a:effectLst/>
                <a:latin typeface="Times New Roman" panose="02020603050405020304" pitchFamily="2" charset="0"/>
              </a:rPr>
              <a:t>的例子</a:t>
            </a:r>
          </a:p>
          <a:p>
            <a:pPr lvl="1" eaLnBrk="1" hangingPunct="1"/>
            <a:r>
              <a:rPr lang="en-US" altLang="zh-CN" sz="1800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&lt;</a:t>
            </a:r>
            <a:r>
              <a:rPr lang="zh-CN" altLang="en-US" sz="1800" dirty="0">
                <a:sym typeface="+mn-ea"/>
              </a:rPr>
              <a:t>Switch</a:t>
            </a:r>
            <a:r>
              <a:rPr lang="en-US" altLang="zh-CN" sz="1800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&gt;</a:t>
            </a:r>
            <a:r>
              <a:rPr lang="en-US" altLang="zh-CN" sz="1800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system-view</a:t>
            </a:r>
          </a:p>
          <a:p>
            <a:pPr lvl="1" eaLnBrk="1" hangingPunct="1"/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[</a:t>
            </a:r>
            <a:r>
              <a:rPr lang="zh-CN" altLang="en-US" dirty="0">
                <a:sym typeface="+mn-ea"/>
              </a:rPr>
              <a:t>Switch</a:t>
            </a:r>
            <a:r>
              <a:rPr lang="en-US" altLang="zh-CN" dirty="0">
                <a:sym typeface="+mn-ea"/>
              </a:rPr>
              <a:t>-vlan10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] </a:t>
            </a:r>
            <a:r>
              <a:rPr lang="en-US" altLang="zh-CN" dirty="0" err="1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vlan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10</a:t>
            </a:r>
          </a:p>
          <a:p>
            <a:pPr lvl="1" eaLnBrk="1" hangingPunct="1"/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[</a:t>
            </a:r>
            <a:r>
              <a:rPr lang="zh-CN" altLang="en-US" dirty="0">
                <a:sym typeface="+mn-ea"/>
              </a:rPr>
              <a:t>Switch</a:t>
            </a:r>
            <a:r>
              <a:rPr lang="en-US" altLang="zh-CN" dirty="0">
                <a:sym typeface="+mn-ea"/>
              </a:rPr>
              <a:t>-vlan10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]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name test</a:t>
            </a:r>
          </a:p>
          <a:p>
            <a:pPr lvl="1" eaLnBrk="1" hangingPunct="1"/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[</a:t>
            </a:r>
            <a:r>
              <a:rPr lang="zh-CN" altLang="en-US" dirty="0">
                <a:sym typeface="+mn-ea"/>
              </a:rPr>
              <a:t>Switch</a:t>
            </a:r>
            <a:r>
              <a:rPr lang="en-US" altLang="zh-CN" dirty="0">
                <a:sym typeface="+mn-ea"/>
              </a:rPr>
              <a:t>-vlan10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]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quit</a:t>
            </a:r>
            <a:endParaRPr lang="en-US" altLang="zh-CN" b="1" dirty="0">
              <a:solidFill>
                <a:srgbClr val="333399"/>
              </a:solidFill>
              <a:effectLst/>
              <a:latin typeface="Times New Roman" panose="02020603050405020304" pitchFamily="2" charset="0"/>
            </a:endParaRPr>
          </a:p>
          <a:p>
            <a:pPr eaLnBrk="1" hangingPunct="1"/>
            <a:r>
              <a:rPr lang="zh-CN" altLang="en-US" sz="2400" dirty="0">
                <a:effectLst/>
                <a:latin typeface="Times New Roman" panose="02020603050405020304" pitchFamily="2" charset="0"/>
              </a:rPr>
              <a:t>把接口 </a:t>
            </a:r>
            <a:r>
              <a:rPr lang="en-US" altLang="zh-CN" sz="2400" dirty="0">
                <a:effectLst/>
                <a:latin typeface="Times New Roman" panose="02020603050405020304" pitchFamily="2" charset="0"/>
              </a:rPr>
              <a:t>0/10</a:t>
            </a:r>
            <a:r>
              <a:rPr lang="zh-CN" altLang="en-US" sz="2400" dirty="0">
                <a:effectLst/>
                <a:latin typeface="Times New Roman" panose="02020603050405020304" pitchFamily="2" charset="0"/>
              </a:rPr>
              <a:t>加入</a:t>
            </a:r>
            <a:r>
              <a:rPr lang="en-US" altLang="zh-CN" sz="2400" dirty="0">
                <a:effectLst/>
                <a:latin typeface="Times New Roman" panose="02020603050405020304" pitchFamily="2" charset="0"/>
              </a:rPr>
              <a:t>VLAN10</a:t>
            </a:r>
            <a:r>
              <a:rPr lang="en-US" altLang="zh-CN" sz="2400" b="1" dirty="0">
                <a:solidFill>
                  <a:schemeClr val="tx1"/>
                </a:solidFill>
                <a:effectLst/>
                <a:latin typeface="Times New Roman" panose="02020603050405020304" pitchFamily="2" charset="0"/>
              </a:rPr>
              <a:t> </a:t>
            </a:r>
          </a:p>
          <a:p>
            <a:pPr lvl="1" algn="l" eaLnBrk="1" hangingPunct="1"/>
            <a:r>
              <a:rPr lang="zh-CN" altLang="en-US" dirty="0">
                <a:effectLst/>
                <a:sym typeface="+mn-ea"/>
              </a:rPr>
              <a:t>&lt;</a:t>
            </a:r>
            <a:r>
              <a:rPr lang="zh-CN" altLang="en-US" dirty="0">
                <a:sym typeface="+mn-ea"/>
              </a:rPr>
              <a:t>Switch</a:t>
            </a:r>
            <a:r>
              <a:rPr lang="zh-CN" altLang="en-US" dirty="0">
                <a:effectLst/>
                <a:sym typeface="+mn-ea"/>
              </a:rPr>
              <a:t>&gt;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 system-view</a:t>
            </a:r>
            <a:endParaRPr lang="en-US" altLang="zh-CN" dirty="0">
              <a:solidFill>
                <a:srgbClr val="333399"/>
              </a:solidFill>
              <a:effectLst/>
              <a:latin typeface="Times New Roman" panose="02020603050405020304" pitchFamily="2" charset="0"/>
            </a:endParaRPr>
          </a:p>
          <a:p>
            <a:pPr lvl="1" eaLnBrk="1" hangingPunct="1"/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[</a:t>
            </a:r>
            <a:r>
              <a:rPr lang="zh-CN" altLang="en-US" dirty="0">
                <a:sym typeface="+mn-ea"/>
              </a:rPr>
              <a:t>Switch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]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interface </a:t>
            </a:r>
            <a:r>
              <a:rPr lang="en-US" altLang="zh-CN" dirty="0" err="1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GigabitEthernet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0/0/X</a:t>
            </a:r>
          </a:p>
          <a:p>
            <a:pPr lvl="1" eaLnBrk="1" hangingPunct="1"/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[</a:t>
            </a:r>
            <a:r>
              <a:rPr lang="zh-CN" altLang="en-US" dirty="0">
                <a:sym typeface="+mn-ea"/>
              </a:rPr>
              <a:t>Switch</a:t>
            </a:r>
            <a:r>
              <a:rPr lang="en-US" altLang="zh-CN" dirty="0">
                <a:sym typeface="+mn-ea"/>
              </a:rPr>
              <a:t>-GigabitEthernet0/0/X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] 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port link-type access</a:t>
            </a:r>
          </a:p>
          <a:p>
            <a:pPr lvl="1" eaLnBrk="1" hangingPunct="1"/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[</a:t>
            </a:r>
            <a:r>
              <a:rPr lang="zh-CN" altLang="en-US" dirty="0">
                <a:sym typeface="+mn-ea"/>
              </a:rPr>
              <a:t>Switch</a:t>
            </a:r>
            <a:r>
              <a:rPr lang="en-US" altLang="zh-CN" dirty="0">
                <a:sym typeface="+mn-ea"/>
              </a:rPr>
              <a:t>-GigabitEthernet0/0/X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] 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port default </a:t>
            </a:r>
            <a:r>
              <a:rPr lang="en-US" altLang="zh-CN" dirty="0" err="1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vlan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10</a:t>
            </a:r>
          </a:p>
          <a:p>
            <a:pPr lvl="1" eaLnBrk="1" hangingPunct="1"/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[</a:t>
            </a:r>
            <a:r>
              <a:rPr lang="zh-CN" altLang="en-US" dirty="0">
                <a:sym typeface="+mn-ea"/>
              </a:rPr>
              <a:t>Switch</a:t>
            </a:r>
            <a:r>
              <a:rPr lang="en-US" altLang="zh-CN" dirty="0">
                <a:sym typeface="+mn-ea"/>
              </a:rPr>
              <a:t>-GigabitEthernet0/0/X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  <a:sym typeface="+mn-ea"/>
              </a:rPr>
              <a:t>]</a:t>
            </a:r>
            <a:r>
              <a:rPr lang="en-US" altLang="zh-CN" dirty="0">
                <a:solidFill>
                  <a:srgbClr val="333399"/>
                </a:solidFill>
                <a:effectLst/>
                <a:latin typeface="Times New Roman" panose="02020603050405020304" pitchFamily="2" charset="0"/>
              </a:rPr>
              <a:t> quit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2048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499350" cy="777875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r>
              <a:rPr lang="en-US" altLang="zh-CN" sz="3600">
                <a:latin typeface="Times New Roman" panose="02020603050405020304" pitchFamily="2" charset="0"/>
                <a:cs typeface="Times New Roman" panose="02020603050405020304" pitchFamily="2" charset="0"/>
              </a:rPr>
              <a:t>Port VLAN </a:t>
            </a:r>
            <a:r>
              <a:rPr lang="en-US" altLang="en-US" sz="3600">
                <a:latin typeface="Times New Roman" panose="02020603050405020304" pitchFamily="2" charset="0"/>
                <a:cs typeface="Times New Roman" panose="02020603050405020304" pitchFamily="2" charset="0"/>
              </a:rPr>
              <a:t>的配置</a:t>
            </a:r>
            <a:endParaRPr lang="en-US" altLang="en-US" sz="3600"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2" name="文本占位符 20482"/>
          <p:cNvSpPr>
            <a:spLocks noGrp="1"/>
          </p:cNvSpPr>
          <p:nvPr>
            <p:ph idx="1"/>
          </p:nvPr>
        </p:nvSpPr>
        <p:spPr>
          <a:xfrm>
            <a:off x="0" y="1524000"/>
            <a:ext cx="8663305" cy="452628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zh-CN" altLang="en-US" sz="2400">
                <a:effectLst/>
                <a:latin typeface="黑体" panose="02010609060101010101" pitchFamily="2" charset="-122"/>
              </a:rPr>
              <a:t>将一组接口加入某一个</a:t>
            </a:r>
            <a:r>
              <a:rPr lang="en-US" altLang="zh-CN" sz="2400">
                <a:effectLst/>
                <a:latin typeface="黑体" panose="02010609060101010101" pitchFamily="2" charset="-122"/>
              </a:rPr>
              <a:t>VLAN(0/0/1 to 0/0/8,0/0/15,0/0/20)</a:t>
            </a:r>
          </a:p>
          <a:p>
            <a:pPr lvl="1" eaLnBrk="1" hangingPunct="1"/>
            <a:r>
              <a:rPr lang="en-US" altLang="zh-CN" sz="2400">
                <a:effectLst/>
              </a:rPr>
              <a:t>[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</a:rPr>
              <a:t>] vlan 20</a:t>
            </a:r>
          </a:p>
          <a:p>
            <a:pPr lvl="1" eaLnBrk="1" hangingPunct="1"/>
            <a:r>
              <a:rPr lang="en-US" altLang="zh-CN" sz="2400">
                <a:effectLst/>
              </a:rPr>
              <a:t>[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</a:rPr>
              <a:t>-vlan20] port gigabitethernet 0/0/1 to 0/0/8 gigabitethernet 0/0/15 gigabitethernet 0/0/20</a:t>
            </a:r>
          </a:p>
          <a:p>
            <a:pPr eaLnBrk="1" hangingPunct="1"/>
            <a:r>
              <a:rPr lang="zh-CN" altLang="en-US" sz="2400">
                <a:effectLst/>
                <a:latin typeface="黑体" panose="02010609060101010101" pitchFamily="2" charset="-122"/>
              </a:rPr>
              <a:t>注：端口视图批量写法（</a:t>
            </a:r>
            <a:r>
              <a:rPr lang="en-US" altLang="zh-CN" sz="2400">
                <a:effectLst/>
                <a:latin typeface="黑体" panose="02010609060101010101" pitchFamily="2" charset="-122"/>
              </a:rPr>
              <a:t>VRP ≥ 5.3</a:t>
            </a:r>
            <a:r>
              <a:rPr lang="zh-CN" altLang="en-US" sz="2400">
                <a:effectLst/>
                <a:latin typeface="黑体" panose="02010609060101010101" pitchFamily="2" charset="-122"/>
              </a:rPr>
              <a:t>）。系统自动把接口模式改成</a:t>
            </a:r>
            <a:r>
              <a:rPr lang="en-US" altLang="zh-CN" sz="2400">
                <a:effectLst/>
                <a:latin typeface="黑体" panose="02010609060101010101" pitchFamily="2" charset="-122"/>
              </a:rPr>
              <a:t> access </a:t>
            </a:r>
            <a:r>
              <a:rPr lang="zh-CN" altLang="en-US" sz="2400">
                <a:effectLst/>
                <a:latin typeface="黑体" panose="02010609060101010101" pitchFamily="2" charset="-122"/>
              </a:rPr>
              <a:t>并加入</a:t>
            </a:r>
            <a:r>
              <a:rPr lang="en-US" altLang="zh-CN" sz="2400">
                <a:effectLst/>
                <a:latin typeface="黑体" panose="02010609060101010101" pitchFamily="2" charset="-122"/>
              </a:rPr>
              <a:t> VLAN 20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标题 4097"/>
          <p:cNvSpPr>
            <a:spLocks noGrp="1"/>
          </p:cNvSpPr>
          <p:nvPr>
            <p:ph type="title"/>
          </p:nvPr>
        </p:nvSpPr>
        <p:spPr>
          <a:xfrm>
            <a:off x="533400" y="4572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zh-CN" altLang="en-US" sz="4000" b="1">
                <a:effectLst/>
              </a:rPr>
              <a:t>学习内容</a:t>
            </a:r>
          </a:p>
        </p:txBody>
      </p:sp>
      <p:sp>
        <p:nvSpPr>
          <p:cNvPr id="4098" name="文本占位符 4098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3600">
                <a:solidFill>
                  <a:schemeClr val="accent2"/>
                </a:solidFill>
                <a:effectLst/>
                <a:latin typeface="宋体" panose="02010600030101010101" pitchFamily="2" charset="-122"/>
              </a:rPr>
              <a:t>交换机的基本操作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zh-CN" sz="3600">
                <a:solidFill>
                  <a:schemeClr val="accent2"/>
                </a:solidFill>
                <a:effectLst/>
                <a:latin typeface="宋体" panose="02010600030101010101" pitchFamily="2" charset="-122"/>
              </a:rPr>
              <a:t>VLAN</a:t>
            </a:r>
            <a:r>
              <a:rPr lang="zh-CN" altLang="en-US" sz="3600">
                <a:solidFill>
                  <a:schemeClr val="accent2"/>
                </a:solidFill>
                <a:effectLst/>
                <a:latin typeface="宋体" panose="02010600030101010101" pitchFamily="2" charset="-122"/>
              </a:rPr>
              <a:t>技术的工作原理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zh-CN" sz="3600">
                <a:solidFill>
                  <a:schemeClr val="accent2"/>
                </a:solidFill>
                <a:effectLst/>
                <a:latin typeface="宋体" panose="02010600030101010101" pitchFamily="2" charset="-122"/>
              </a:rPr>
              <a:t>VLAN</a:t>
            </a:r>
            <a:r>
              <a:rPr lang="zh-CN" altLang="en-US" sz="3600">
                <a:solidFill>
                  <a:schemeClr val="accent2"/>
                </a:solidFill>
                <a:effectLst/>
                <a:latin typeface="宋体" panose="02010600030101010101" pitchFamily="2" charset="-122"/>
              </a:rPr>
              <a:t>技术配置</a:t>
            </a:r>
          </a:p>
          <a:p>
            <a:pPr eaLnBrk="1" hangingPunct="1">
              <a:buNone/>
            </a:pPr>
            <a:r>
              <a:rPr lang="zh-CN" altLang="en-US">
                <a:solidFill>
                  <a:schemeClr val="accent2"/>
                </a:solidFill>
                <a:effectLst/>
                <a:ea typeface="华文细黑" panose="02010600040101010101" pitchFamily="2" charset="-122"/>
              </a:rPr>
              <a:t>	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标题 21505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n-US" altLang="zh-CN" sz="3600">
                <a:effectLst/>
                <a:latin typeface="Times New Roman" panose="02020603050405020304" pitchFamily="2" charset="0"/>
              </a:rPr>
              <a:t>VLAN</a:t>
            </a:r>
            <a:r>
              <a:rPr lang="zh-CN" altLang="en-US" sz="3600">
                <a:effectLst/>
                <a:latin typeface="Times New Roman" panose="02020603050405020304" pitchFamily="2" charset="0"/>
              </a:rPr>
              <a:t>的类型</a:t>
            </a:r>
            <a:r>
              <a:rPr lang="en-US" altLang="zh-CN" sz="3600">
                <a:effectLst/>
                <a:latin typeface="Times New Roman" panose="02020603050405020304" pitchFamily="2" charset="0"/>
              </a:rPr>
              <a:t>:Tag VLAN</a:t>
            </a:r>
          </a:p>
        </p:txBody>
      </p:sp>
      <p:grpSp>
        <p:nvGrpSpPr>
          <p:cNvPr id="21506" name="组合 21506"/>
          <p:cNvGrpSpPr/>
          <p:nvPr/>
        </p:nvGrpSpPr>
        <p:grpSpPr>
          <a:xfrm>
            <a:off x="990600" y="1676400"/>
            <a:ext cx="6372225" cy="1993900"/>
            <a:chOff x="0" y="0"/>
            <a:chExt cx="4752" cy="1533"/>
          </a:xfrm>
        </p:grpSpPr>
        <p:grpSp>
          <p:nvGrpSpPr>
            <p:cNvPr id="21508" name="组合 21507"/>
            <p:cNvGrpSpPr/>
            <p:nvPr/>
          </p:nvGrpSpPr>
          <p:grpSpPr>
            <a:xfrm>
              <a:off x="1632" y="688"/>
              <a:ext cx="1728" cy="0"/>
              <a:chOff x="0" y="0"/>
              <a:chExt cx="1728" cy="0"/>
            </a:xfrm>
          </p:grpSpPr>
          <p:sp>
            <p:nvSpPr>
              <p:cNvPr id="21567" name="直接连接符 21508"/>
              <p:cNvSpPr/>
              <p:nvPr/>
            </p:nvSpPr>
            <p:spPr>
              <a:xfrm flipH="1">
                <a:off x="288" y="0"/>
                <a:ext cx="144" cy="0"/>
              </a:xfrm>
              <a:prstGeom prst="line">
                <a:avLst/>
              </a:prstGeom>
              <a:ln w="177800" cap="flat" cmpd="sng">
                <a:solidFill>
                  <a:srgbClr val="07D71B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  <p:sp>
            <p:nvSpPr>
              <p:cNvPr id="21568" name="直接连接符 21509"/>
              <p:cNvSpPr/>
              <p:nvPr/>
            </p:nvSpPr>
            <p:spPr>
              <a:xfrm flipH="1">
                <a:off x="0" y="0"/>
                <a:ext cx="144" cy="0"/>
              </a:xfrm>
              <a:prstGeom prst="line">
                <a:avLst/>
              </a:prstGeom>
              <a:ln w="1778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  <p:sp>
            <p:nvSpPr>
              <p:cNvPr id="21569" name="直接连接符 21510"/>
              <p:cNvSpPr/>
              <p:nvPr/>
            </p:nvSpPr>
            <p:spPr>
              <a:xfrm flipH="1">
                <a:off x="144" y="0"/>
                <a:ext cx="144" cy="0"/>
              </a:xfrm>
              <a:prstGeom prst="line">
                <a:avLst/>
              </a:prstGeom>
              <a:ln w="1778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  <p:sp>
            <p:nvSpPr>
              <p:cNvPr id="21570" name="直接连接符 21511"/>
              <p:cNvSpPr/>
              <p:nvPr/>
            </p:nvSpPr>
            <p:spPr>
              <a:xfrm flipH="1">
                <a:off x="720" y="0"/>
                <a:ext cx="144" cy="0"/>
              </a:xfrm>
              <a:prstGeom prst="line">
                <a:avLst/>
              </a:prstGeom>
              <a:ln w="177800" cap="flat" cmpd="sng">
                <a:solidFill>
                  <a:srgbClr val="07D71B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  <p:sp>
            <p:nvSpPr>
              <p:cNvPr id="21571" name="直接连接符 21512"/>
              <p:cNvSpPr/>
              <p:nvPr/>
            </p:nvSpPr>
            <p:spPr>
              <a:xfrm flipH="1">
                <a:off x="432" y="0"/>
                <a:ext cx="144" cy="0"/>
              </a:xfrm>
              <a:prstGeom prst="line">
                <a:avLst/>
              </a:prstGeom>
              <a:ln w="1778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  <p:sp>
            <p:nvSpPr>
              <p:cNvPr id="21572" name="直接连接符 21513"/>
              <p:cNvSpPr/>
              <p:nvPr/>
            </p:nvSpPr>
            <p:spPr>
              <a:xfrm flipH="1">
                <a:off x="576" y="0"/>
                <a:ext cx="144" cy="0"/>
              </a:xfrm>
              <a:prstGeom prst="line">
                <a:avLst/>
              </a:prstGeom>
              <a:ln w="1778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  <p:sp>
            <p:nvSpPr>
              <p:cNvPr id="21573" name="直接连接符 21514"/>
              <p:cNvSpPr/>
              <p:nvPr/>
            </p:nvSpPr>
            <p:spPr>
              <a:xfrm flipH="1">
                <a:off x="1152" y="0"/>
                <a:ext cx="144" cy="0"/>
              </a:xfrm>
              <a:prstGeom prst="line">
                <a:avLst/>
              </a:prstGeom>
              <a:ln w="177800" cap="flat" cmpd="sng">
                <a:solidFill>
                  <a:srgbClr val="07D71B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  <p:sp>
            <p:nvSpPr>
              <p:cNvPr id="21574" name="直接连接符 21515"/>
              <p:cNvSpPr/>
              <p:nvPr/>
            </p:nvSpPr>
            <p:spPr>
              <a:xfrm flipH="1">
                <a:off x="864" y="0"/>
                <a:ext cx="144" cy="0"/>
              </a:xfrm>
              <a:prstGeom prst="line">
                <a:avLst/>
              </a:prstGeom>
              <a:ln w="1778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  <p:sp>
            <p:nvSpPr>
              <p:cNvPr id="21575" name="直接连接符 21516"/>
              <p:cNvSpPr/>
              <p:nvPr/>
            </p:nvSpPr>
            <p:spPr>
              <a:xfrm flipH="1">
                <a:off x="1008" y="0"/>
                <a:ext cx="144" cy="0"/>
              </a:xfrm>
              <a:prstGeom prst="line">
                <a:avLst/>
              </a:prstGeom>
              <a:ln w="1778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  <p:sp>
            <p:nvSpPr>
              <p:cNvPr id="21576" name="直接连接符 21517"/>
              <p:cNvSpPr/>
              <p:nvPr/>
            </p:nvSpPr>
            <p:spPr>
              <a:xfrm flipH="1">
                <a:off x="1584" y="0"/>
                <a:ext cx="144" cy="0"/>
              </a:xfrm>
              <a:prstGeom prst="line">
                <a:avLst/>
              </a:prstGeom>
              <a:ln w="177800" cap="flat" cmpd="sng">
                <a:solidFill>
                  <a:srgbClr val="07D71B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  <p:sp>
            <p:nvSpPr>
              <p:cNvPr id="21577" name="直接连接符 21518"/>
              <p:cNvSpPr/>
              <p:nvPr/>
            </p:nvSpPr>
            <p:spPr>
              <a:xfrm flipH="1">
                <a:off x="1296" y="0"/>
                <a:ext cx="144" cy="0"/>
              </a:xfrm>
              <a:prstGeom prst="line">
                <a:avLst/>
              </a:prstGeom>
              <a:ln w="1778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  <p:sp>
            <p:nvSpPr>
              <p:cNvPr id="21578" name="直接连接符 21519"/>
              <p:cNvSpPr/>
              <p:nvPr/>
            </p:nvSpPr>
            <p:spPr>
              <a:xfrm flipH="1">
                <a:off x="1440" y="0"/>
                <a:ext cx="144" cy="0"/>
              </a:xfrm>
              <a:prstGeom prst="line">
                <a:avLst/>
              </a:prstGeom>
              <a:ln w="1778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effectLst>
                <a:outerShdw dist="17961" dir="2699999" algn="ctr" rotWithShape="0">
                  <a:schemeClr val="tx1"/>
                </a:outerShdw>
              </a:effectLst>
            </p:spPr>
          </p:sp>
        </p:grpSp>
        <p:grpSp>
          <p:nvGrpSpPr>
            <p:cNvPr id="21509" name="组合 21520"/>
            <p:cNvGrpSpPr/>
            <p:nvPr/>
          </p:nvGrpSpPr>
          <p:grpSpPr>
            <a:xfrm>
              <a:off x="0" y="0"/>
              <a:ext cx="1824" cy="1533"/>
              <a:chOff x="0" y="0"/>
              <a:chExt cx="1824" cy="1533"/>
            </a:xfrm>
          </p:grpSpPr>
          <p:sp>
            <p:nvSpPr>
              <p:cNvPr id="21539" name="文本框 21521"/>
              <p:cNvSpPr txBox="1"/>
              <p:nvPr/>
            </p:nvSpPr>
            <p:spPr>
              <a:xfrm>
                <a:off x="496" y="0"/>
                <a:ext cx="856" cy="28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ctr" anchorCtr="0">
                <a:spAutoFit/>
              </a:bodyPr>
              <a:lstStyle/>
              <a:p>
                <a:pPr algn="ctr"/>
                <a:r>
                  <a:rPr lang="en-US" altLang="zh-CN" b="1">
                    <a:latin typeface="Helvetica" pitchFamily="2" charset="0"/>
                  </a:rPr>
                  <a:t>Switch A</a:t>
                </a:r>
              </a:p>
            </p:txBody>
          </p:sp>
          <p:sp>
            <p:nvSpPr>
              <p:cNvPr id="21540" name="矩形 21522"/>
              <p:cNvSpPr/>
              <p:nvPr/>
            </p:nvSpPr>
            <p:spPr>
              <a:xfrm>
                <a:off x="0" y="304"/>
                <a:ext cx="1824" cy="768"/>
              </a:xfrm>
              <a:prstGeom prst="rect">
                <a:avLst/>
              </a:prstGeom>
              <a:solidFill>
                <a:srgbClr val="E7E9E8"/>
              </a:solidFill>
              <a:ln w="38100" cap="flat" cmpd="sng">
                <a:solidFill>
                  <a:srgbClr val="B7BEB6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algn="ctr" eaLnBrk="1" hangingPunct="1"/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1541" name="任意多边形 21523"/>
              <p:cNvSpPr/>
              <p:nvPr/>
            </p:nvSpPr>
            <p:spPr>
              <a:xfrm>
                <a:off x="167" y="777"/>
                <a:ext cx="381" cy="20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04"/>
                  </a:cxn>
                  <a:cxn ang="0">
                    <a:pos x="381" y="204"/>
                  </a:cxn>
                  <a:cxn ang="0">
                    <a:pos x="381" y="0"/>
                  </a:cxn>
                  <a:cxn ang="0">
                    <a:pos x="338" y="41"/>
                  </a:cxn>
                  <a:cxn ang="0">
                    <a:pos x="260" y="79"/>
                  </a:cxn>
                  <a:cxn ang="0">
                    <a:pos x="192" y="90"/>
                  </a:cxn>
                  <a:cxn ang="0">
                    <a:pos x="121" y="79"/>
                  </a:cxn>
                  <a:cxn ang="0">
                    <a:pos x="43" y="41"/>
                  </a:cxn>
                  <a:cxn ang="0">
                    <a:pos x="0" y="2"/>
                  </a:cxn>
                </a:cxnLst>
                <a:rect l="0" t="0" r="0" b="0"/>
                <a:pathLst>
                  <a:path w="816" h="436">
                    <a:moveTo>
                      <a:pt x="0" y="4"/>
                    </a:moveTo>
                    <a:lnTo>
                      <a:pt x="0" y="436"/>
                    </a:lnTo>
                    <a:lnTo>
                      <a:pt x="816" y="436"/>
                    </a:lnTo>
                    <a:lnTo>
                      <a:pt x="816" y="0"/>
                    </a:lnTo>
                    <a:cubicBezTo>
                      <a:pt x="776" y="48"/>
                      <a:pt x="772" y="48"/>
                      <a:pt x="724" y="88"/>
                    </a:cubicBezTo>
                    <a:cubicBezTo>
                      <a:pt x="664" y="124"/>
                      <a:pt x="640" y="136"/>
                      <a:pt x="556" y="168"/>
                    </a:cubicBezTo>
                    <a:cubicBezTo>
                      <a:pt x="488" y="192"/>
                      <a:pt x="461" y="192"/>
                      <a:pt x="412" y="192"/>
                    </a:cubicBezTo>
                    <a:cubicBezTo>
                      <a:pt x="363" y="192"/>
                      <a:pt x="313" y="185"/>
                      <a:pt x="260" y="168"/>
                    </a:cubicBezTo>
                    <a:cubicBezTo>
                      <a:pt x="209" y="153"/>
                      <a:pt x="160" y="136"/>
                      <a:pt x="92" y="88"/>
                    </a:cubicBezTo>
                    <a:cubicBezTo>
                      <a:pt x="55" y="64"/>
                      <a:pt x="0" y="46"/>
                      <a:pt x="0" y="4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accent2">
                    <a:alpha val="100000"/>
                  </a:schemeClr>
                </a:solidFill>
                <a:prstDash val="dash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1542" name="组合 21524"/>
              <p:cNvGrpSpPr/>
              <p:nvPr/>
            </p:nvGrpSpPr>
            <p:grpSpPr>
              <a:xfrm>
                <a:off x="210" y="1002"/>
                <a:ext cx="295" cy="191"/>
                <a:chOff x="0" y="0"/>
                <a:chExt cx="816" cy="528"/>
              </a:xfrm>
            </p:grpSpPr>
            <p:sp>
              <p:nvSpPr>
                <p:cNvPr id="21563" name="直接连接符 21525"/>
                <p:cNvSpPr/>
                <p:nvPr/>
              </p:nvSpPr>
              <p:spPr>
                <a:xfrm>
                  <a:off x="0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chemeClr val="accent2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1564" name="直接连接符 21526"/>
                <p:cNvSpPr/>
                <p:nvPr/>
              </p:nvSpPr>
              <p:spPr>
                <a:xfrm>
                  <a:off x="272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chemeClr val="accent2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1565" name="直接连接符 21527"/>
                <p:cNvSpPr/>
                <p:nvPr/>
              </p:nvSpPr>
              <p:spPr>
                <a:xfrm>
                  <a:off x="544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chemeClr val="accent2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1566" name="直接连接符 21528"/>
                <p:cNvSpPr/>
                <p:nvPr/>
              </p:nvSpPr>
              <p:spPr>
                <a:xfrm>
                  <a:off x="816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chemeClr val="accent2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21543" name="任意多边形 21529"/>
              <p:cNvSpPr/>
              <p:nvPr/>
            </p:nvSpPr>
            <p:spPr>
              <a:xfrm>
                <a:off x="713" y="777"/>
                <a:ext cx="381" cy="20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04"/>
                  </a:cxn>
                  <a:cxn ang="0">
                    <a:pos x="381" y="204"/>
                  </a:cxn>
                  <a:cxn ang="0">
                    <a:pos x="381" y="0"/>
                  </a:cxn>
                  <a:cxn ang="0">
                    <a:pos x="338" y="41"/>
                  </a:cxn>
                  <a:cxn ang="0">
                    <a:pos x="260" y="79"/>
                  </a:cxn>
                  <a:cxn ang="0">
                    <a:pos x="192" y="90"/>
                  </a:cxn>
                  <a:cxn ang="0">
                    <a:pos x="121" y="79"/>
                  </a:cxn>
                  <a:cxn ang="0">
                    <a:pos x="43" y="41"/>
                  </a:cxn>
                  <a:cxn ang="0">
                    <a:pos x="0" y="2"/>
                  </a:cxn>
                </a:cxnLst>
                <a:rect l="0" t="0" r="0" b="0"/>
                <a:pathLst>
                  <a:path w="816" h="436">
                    <a:moveTo>
                      <a:pt x="0" y="4"/>
                    </a:moveTo>
                    <a:lnTo>
                      <a:pt x="0" y="436"/>
                    </a:lnTo>
                    <a:lnTo>
                      <a:pt x="816" y="436"/>
                    </a:lnTo>
                    <a:lnTo>
                      <a:pt x="816" y="0"/>
                    </a:lnTo>
                    <a:cubicBezTo>
                      <a:pt x="776" y="48"/>
                      <a:pt x="772" y="48"/>
                      <a:pt x="724" y="88"/>
                    </a:cubicBezTo>
                    <a:cubicBezTo>
                      <a:pt x="664" y="124"/>
                      <a:pt x="640" y="136"/>
                      <a:pt x="556" y="168"/>
                    </a:cubicBezTo>
                    <a:cubicBezTo>
                      <a:pt x="488" y="192"/>
                      <a:pt x="461" y="192"/>
                      <a:pt x="412" y="192"/>
                    </a:cubicBezTo>
                    <a:cubicBezTo>
                      <a:pt x="363" y="192"/>
                      <a:pt x="313" y="185"/>
                      <a:pt x="260" y="168"/>
                    </a:cubicBezTo>
                    <a:cubicBezTo>
                      <a:pt x="209" y="153"/>
                      <a:pt x="160" y="136"/>
                      <a:pt x="92" y="88"/>
                    </a:cubicBezTo>
                    <a:cubicBezTo>
                      <a:pt x="55" y="64"/>
                      <a:pt x="0" y="46"/>
                      <a:pt x="0" y="4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chemeClr val="tx1">
                    <a:alpha val="100000"/>
                  </a:schemeClr>
                </a:solidFill>
                <a:prstDash val="dash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1544" name="组合 21530"/>
              <p:cNvGrpSpPr/>
              <p:nvPr/>
            </p:nvGrpSpPr>
            <p:grpSpPr>
              <a:xfrm>
                <a:off x="756" y="1002"/>
                <a:ext cx="295" cy="191"/>
                <a:chOff x="0" y="0"/>
                <a:chExt cx="816" cy="528"/>
              </a:xfrm>
            </p:grpSpPr>
            <p:sp>
              <p:nvSpPr>
                <p:cNvPr id="21559" name="直接连接符 21531"/>
                <p:cNvSpPr/>
                <p:nvPr/>
              </p:nvSpPr>
              <p:spPr>
                <a:xfrm>
                  <a:off x="0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1560" name="直接连接符 21532"/>
                <p:cNvSpPr/>
                <p:nvPr/>
              </p:nvSpPr>
              <p:spPr>
                <a:xfrm>
                  <a:off x="272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1561" name="直接连接符 21533"/>
                <p:cNvSpPr/>
                <p:nvPr/>
              </p:nvSpPr>
              <p:spPr>
                <a:xfrm>
                  <a:off x="544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1562" name="直接连接符 21534"/>
                <p:cNvSpPr/>
                <p:nvPr/>
              </p:nvSpPr>
              <p:spPr>
                <a:xfrm>
                  <a:off x="816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21545" name="任意多边形 21535"/>
              <p:cNvSpPr/>
              <p:nvPr/>
            </p:nvSpPr>
            <p:spPr>
              <a:xfrm>
                <a:off x="1250" y="777"/>
                <a:ext cx="381" cy="20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204"/>
                  </a:cxn>
                  <a:cxn ang="0">
                    <a:pos x="381" y="204"/>
                  </a:cxn>
                  <a:cxn ang="0">
                    <a:pos x="381" y="0"/>
                  </a:cxn>
                  <a:cxn ang="0">
                    <a:pos x="338" y="41"/>
                  </a:cxn>
                  <a:cxn ang="0">
                    <a:pos x="260" y="79"/>
                  </a:cxn>
                  <a:cxn ang="0">
                    <a:pos x="192" y="90"/>
                  </a:cxn>
                  <a:cxn ang="0">
                    <a:pos x="121" y="79"/>
                  </a:cxn>
                  <a:cxn ang="0">
                    <a:pos x="43" y="41"/>
                  </a:cxn>
                  <a:cxn ang="0">
                    <a:pos x="0" y="2"/>
                  </a:cxn>
                </a:cxnLst>
                <a:rect l="0" t="0" r="0" b="0"/>
                <a:pathLst>
                  <a:path w="816" h="436">
                    <a:moveTo>
                      <a:pt x="0" y="4"/>
                    </a:moveTo>
                    <a:lnTo>
                      <a:pt x="0" y="436"/>
                    </a:lnTo>
                    <a:lnTo>
                      <a:pt x="816" y="436"/>
                    </a:lnTo>
                    <a:lnTo>
                      <a:pt x="816" y="0"/>
                    </a:lnTo>
                    <a:cubicBezTo>
                      <a:pt x="776" y="48"/>
                      <a:pt x="772" y="48"/>
                      <a:pt x="724" y="88"/>
                    </a:cubicBezTo>
                    <a:cubicBezTo>
                      <a:pt x="664" y="124"/>
                      <a:pt x="640" y="136"/>
                      <a:pt x="556" y="168"/>
                    </a:cubicBezTo>
                    <a:cubicBezTo>
                      <a:pt x="488" y="192"/>
                      <a:pt x="461" y="192"/>
                      <a:pt x="412" y="192"/>
                    </a:cubicBezTo>
                    <a:cubicBezTo>
                      <a:pt x="363" y="192"/>
                      <a:pt x="313" y="185"/>
                      <a:pt x="260" y="168"/>
                    </a:cubicBezTo>
                    <a:cubicBezTo>
                      <a:pt x="209" y="153"/>
                      <a:pt x="160" y="136"/>
                      <a:pt x="92" y="88"/>
                    </a:cubicBezTo>
                    <a:cubicBezTo>
                      <a:pt x="55" y="64"/>
                      <a:pt x="0" y="46"/>
                      <a:pt x="0" y="4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rgbClr val="07D71B">
                    <a:alpha val="100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1546" name="组合 21536"/>
              <p:cNvGrpSpPr/>
              <p:nvPr/>
            </p:nvGrpSpPr>
            <p:grpSpPr>
              <a:xfrm>
                <a:off x="1293" y="1002"/>
                <a:ext cx="295" cy="191"/>
                <a:chOff x="0" y="0"/>
                <a:chExt cx="816" cy="528"/>
              </a:xfrm>
            </p:grpSpPr>
            <p:sp>
              <p:nvSpPr>
                <p:cNvPr id="21555" name="直接连接符 21537"/>
                <p:cNvSpPr/>
                <p:nvPr/>
              </p:nvSpPr>
              <p:spPr>
                <a:xfrm>
                  <a:off x="0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rgbClr val="07D71B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1556" name="直接连接符 21538"/>
                <p:cNvSpPr/>
                <p:nvPr/>
              </p:nvSpPr>
              <p:spPr>
                <a:xfrm>
                  <a:off x="272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rgbClr val="07D71B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1557" name="直接连接符 21539"/>
                <p:cNvSpPr/>
                <p:nvPr/>
              </p:nvSpPr>
              <p:spPr>
                <a:xfrm>
                  <a:off x="544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rgbClr val="07D71B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1558" name="直接连接符 21540"/>
                <p:cNvSpPr/>
                <p:nvPr/>
              </p:nvSpPr>
              <p:spPr>
                <a:xfrm>
                  <a:off x="816" y="0"/>
                  <a:ext cx="0" cy="528"/>
                </a:xfrm>
                <a:prstGeom prst="line">
                  <a:avLst/>
                </a:prstGeom>
                <a:ln w="38100" cap="flat" cmpd="sng">
                  <a:solidFill>
                    <a:srgbClr val="07D71B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21547" name="直接连接符 21541"/>
              <p:cNvSpPr/>
              <p:nvPr/>
            </p:nvSpPr>
            <p:spPr>
              <a:xfrm>
                <a:off x="383" y="448"/>
                <a:ext cx="1058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  <p:sp>
            <p:nvSpPr>
              <p:cNvPr id="21548" name="直接连接符 21542"/>
              <p:cNvSpPr/>
              <p:nvPr/>
            </p:nvSpPr>
            <p:spPr>
              <a:xfrm>
                <a:off x="383" y="569"/>
                <a:ext cx="1058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triangle" w="med" len="med"/>
                <a:tailEnd type="none" w="med" len="med"/>
              </a:ln>
            </p:spPr>
          </p:sp>
          <p:sp>
            <p:nvSpPr>
              <p:cNvPr id="21549" name="右大括号 21543"/>
              <p:cNvSpPr/>
              <p:nvPr/>
            </p:nvSpPr>
            <p:spPr>
              <a:xfrm rot="5400000">
                <a:off x="1415" y="1057"/>
                <a:ext cx="52" cy="364"/>
              </a:xfrm>
              <a:prstGeom prst="rightBrace">
                <a:avLst>
                  <a:gd name="adj1" fmla="val 58300"/>
                  <a:gd name="adj2" fmla="val 50000"/>
                </a:avLst>
              </a:prstGeom>
              <a:noFill/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algn="ctr" eaLnBrk="1" hangingPunct="1"/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1550" name="文本框 21544"/>
              <p:cNvSpPr txBox="1"/>
              <p:nvPr/>
            </p:nvSpPr>
            <p:spPr>
              <a:xfrm>
                <a:off x="1184" y="1322"/>
                <a:ext cx="569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ctr" anchorCtr="0">
                <a:spAutoFit/>
              </a:bodyPr>
              <a:lstStyle/>
              <a:p>
                <a:pPr algn="ctr"/>
                <a:r>
                  <a:rPr lang="en-US" altLang="zh-CN" sz="1200" b="1">
                    <a:latin typeface="Helvetica" pitchFamily="2" charset="0"/>
                  </a:rPr>
                  <a:t>VLAN30</a:t>
                </a:r>
              </a:p>
            </p:txBody>
          </p:sp>
          <p:sp>
            <p:nvSpPr>
              <p:cNvPr id="21551" name="右大括号 21545"/>
              <p:cNvSpPr/>
              <p:nvPr/>
            </p:nvSpPr>
            <p:spPr>
              <a:xfrm rot="5400000">
                <a:off x="883" y="1057"/>
                <a:ext cx="52" cy="364"/>
              </a:xfrm>
              <a:prstGeom prst="rightBrace">
                <a:avLst>
                  <a:gd name="adj1" fmla="val 58300"/>
                  <a:gd name="adj2" fmla="val 50000"/>
                </a:avLst>
              </a:prstGeom>
              <a:noFill/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algn="ctr" eaLnBrk="1" hangingPunct="1"/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1552" name="文本框 21546"/>
              <p:cNvSpPr txBox="1"/>
              <p:nvPr/>
            </p:nvSpPr>
            <p:spPr>
              <a:xfrm>
                <a:off x="639" y="1322"/>
                <a:ext cx="601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ctr" anchorCtr="0">
                <a:spAutoFit/>
              </a:bodyPr>
              <a:lstStyle/>
              <a:p>
                <a:pPr algn="ctr"/>
                <a:r>
                  <a:rPr lang="en-US" altLang="zh-CN" sz="1200" b="1">
                    <a:latin typeface="Helvetica" pitchFamily="2" charset="0"/>
                  </a:rPr>
                  <a:t>VLAN20 </a:t>
                </a:r>
              </a:p>
            </p:txBody>
          </p:sp>
          <p:sp>
            <p:nvSpPr>
              <p:cNvPr id="21553" name="右大括号 21547"/>
              <p:cNvSpPr/>
              <p:nvPr/>
            </p:nvSpPr>
            <p:spPr>
              <a:xfrm rot="5400000">
                <a:off x="329" y="1057"/>
                <a:ext cx="52" cy="364"/>
              </a:xfrm>
              <a:prstGeom prst="rightBrace">
                <a:avLst>
                  <a:gd name="adj1" fmla="val 58300"/>
                  <a:gd name="adj2" fmla="val 50000"/>
                </a:avLst>
              </a:prstGeom>
              <a:noFill/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pPr algn="ctr" eaLnBrk="1" hangingPunct="1"/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1554" name="文本框 21548"/>
              <p:cNvSpPr txBox="1"/>
              <p:nvPr/>
            </p:nvSpPr>
            <p:spPr>
              <a:xfrm>
                <a:off x="99" y="1322"/>
                <a:ext cx="570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ctr" anchorCtr="0">
                <a:spAutoFit/>
              </a:bodyPr>
              <a:lstStyle/>
              <a:p>
                <a:pPr algn="ctr"/>
                <a:r>
                  <a:rPr lang="en-US" altLang="zh-CN" sz="1200" b="1">
                    <a:latin typeface="Helvetica" pitchFamily="2" charset="0"/>
                  </a:rPr>
                  <a:t>VLAN10</a:t>
                </a:r>
              </a:p>
            </p:txBody>
          </p:sp>
        </p:grpSp>
        <p:sp>
          <p:nvSpPr>
            <p:cNvPr id="21510" name="文本框 21549"/>
            <p:cNvSpPr txBox="1"/>
            <p:nvPr/>
          </p:nvSpPr>
          <p:spPr>
            <a:xfrm>
              <a:off x="3421" y="0"/>
              <a:ext cx="861" cy="2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>
              <a:spAutoFit/>
            </a:bodyPr>
            <a:lstStyle/>
            <a:p>
              <a:pPr algn="ctr"/>
              <a:r>
                <a:rPr lang="en-US" altLang="zh-CN" b="1">
                  <a:latin typeface="Helvetica" pitchFamily="2" charset="0"/>
                </a:rPr>
                <a:t>Switch B</a:t>
              </a:r>
            </a:p>
          </p:txBody>
        </p:sp>
        <p:sp>
          <p:nvSpPr>
            <p:cNvPr id="21511" name="矩形 21550"/>
            <p:cNvSpPr/>
            <p:nvPr/>
          </p:nvSpPr>
          <p:spPr>
            <a:xfrm>
              <a:off x="2928" y="304"/>
              <a:ext cx="1824" cy="768"/>
            </a:xfrm>
            <a:prstGeom prst="rect">
              <a:avLst/>
            </a:prstGeom>
            <a:solidFill>
              <a:srgbClr val="E7E9E8"/>
            </a:solidFill>
            <a:ln w="38100" cap="flat" cmpd="sng">
              <a:solidFill>
                <a:srgbClr val="B7BEB6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pPr algn="ctr"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1512" name="任意多边形 21551"/>
            <p:cNvSpPr/>
            <p:nvPr/>
          </p:nvSpPr>
          <p:spPr>
            <a:xfrm>
              <a:off x="3095" y="777"/>
              <a:ext cx="381" cy="20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04"/>
                </a:cxn>
                <a:cxn ang="0">
                  <a:pos x="381" y="204"/>
                </a:cxn>
                <a:cxn ang="0">
                  <a:pos x="381" y="0"/>
                </a:cxn>
                <a:cxn ang="0">
                  <a:pos x="338" y="41"/>
                </a:cxn>
                <a:cxn ang="0">
                  <a:pos x="260" y="79"/>
                </a:cxn>
                <a:cxn ang="0">
                  <a:pos x="192" y="90"/>
                </a:cxn>
                <a:cxn ang="0">
                  <a:pos x="121" y="79"/>
                </a:cxn>
                <a:cxn ang="0">
                  <a:pos x="43" y="41"/>
                </a:cxn>
                <a:cxn ang="0">
                  <a:pos x="0" y="2"/>
                </a:cxn>
              </a:cxnLst>
              <a:rect l="0" t="0" r="0" b="0"/>
              <a:pathLst>
                <a:path w="816" h="436">
                  <a:moveTo>
                    <a:pt x="0" y="4"/>
                  </a:moveTo>
                  <a:lnTo>
                    <a:pt x="0" y="436"/>
                  </a:lnTo>
                  <a:lnTo>
                    <a:pt x="816" y="436"/>
                  </a:lnTo>
                  <a:lnTo>
                    <a:pt x="816" y="0"/>
                  </a:lnTo>
                  <a:cubicBezTo>
                    <a:pt x="776" y="48"/>
                    <a:pt x="772" y="48"/>
                    <a:pt x="724" y="88"/>
                  </a:cubicBezTo>
                  <a:cubicBezTo>
                    <a:pt x="664" y="124"/>
                    <a:pt x="640" y="136"/>
                    <a:pt x="556" y="168"/>
                  </a:cubicBezTo>
                  <a:cubicBezTo>
                    <a:pt x="488" y="192"/>
                    <a:pt x="461" y="192"/>
                    <a:pt x="412" y="192"/>
                  </a:cubicBezTo>
                  <a:cubicBezTo>
                    <a:pt x="363" y="192"/>
                    <a:pt x="313" y="185"/>
                    <a:pt x="260" y="168"/>
                  </a:cubicBezTo>
                  <a:cubicBezTo>
                    <a:pt x="209" y="153"/>
                    <a:pt x="160" y="136"/>
                    <a:pt x="92" y="88"/>
                  </a:cubicBezTo>
                  <a:cubicBezTo>
                    <a:pt x="55" y="64"/>
                    <a:pt x="0" y="46"/>
                    <a:pt x="0" y="4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accent2">
                  <a:alpha val="100000"/>
                </a:schemeClr>
              </a:solidFill>
              <a:prstDash val="dash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1513" name="组合 21552"/>
            <p:cNvGrpSpPr/>
            <p:nvPr/>
          </p:nvGrpSpPr>
          <p:grpSpPr>
            <a:xfrm>
              <a:off x="3138" y="1002"/>
              <a:ext cx="295" cy="191"/>
              <a:chOff x="0" y="0"/>
              <a:chExt cx="816" cy="528"/>
            </a:xfrm>
          </p:grpSpPr>
          <p:sp>
            <p:nvSpPr>
              <p:cNvPr id="21535" name="直接连接符 21553"/>
              <p:cNvSpPr/>
              <p:nvPr/>
            </p:nvSpPr>
            <p:spPr>
              <a:xfrm>
                <a:off x="0" y="0"/>
                <a:ext cx="0" cy="528"/>
              </a:xfrm>
              <a:prstGeom prst="line">
                <a:avLst/>
              </a:prstGeom>
              <a:ln w="381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36" name="直接连接符 21554"/>
              <p:cNvSpPr/>
              <p:nvPr/>
            </p:nvSpPr>
            <p:spPr>
              <a:xfrm>
                <a:off x="272" y="0"/>
                <a:ext cx="0" cy="528"/>
              </a:xfrm>
              <a:prstGeom prst="line">
                <a:avLst/>
              </a:prstGeom>
              <a:ln w="381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37" name="直接连接符 21555"/>
              <p:cNvSpPr/>
              <p:nvPr/>
            </p:nvSpPr>
            <p:spPr>
              <a:xfrm>
                <a:off x="544" y="0"/>
                <a:ext cx="0" cy="528"/>
              </a:xfrm>
              <a:prstGeom prst="line">
                <a:avLst/>
              </a:prstGeom>
              <a:ln w="381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38" name="直接连接符 21556"/>
              <p:cNvSpPr/>
              <p:nvPr/>
            </p:nvSpPr>
            <p:spPr>
              <a:xfrm>
                <a:off x="816" y="0"/>
                <a:ext cx="0" cy="528"/>
              </a:xfrm>
              <a:prstGeom prst="line">
                <a:avLst/>
              </a:prstGeom>
              <a:ln w="381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21514" name="任意多边形 21557"/>
            <p:cNvSpPr/>
            <p:nvPr/>
          </p:nvSpPr>
          <p:spPr>
            <a:xfrm>
              <a:off x="3641" y="777"/>
              <a:ext cx="381" cy="20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04"/>
                </a:cxn>
                <a:cxn ang="0">
                  <a:pos x="381" y="204"/>
                </a:cxn>
                <a:cxn ang="0">
                  <a:pos x="381" y="0"/>
                </a:cxn>
                <a:cxn ang="0">
                  <a:pos x="338" y="41"/>
                </a:cxn>
                <a:cxn ang="0">
                  <a:pos x="260" y="79"/>
                </a:cxn>
                <a:cxn ang="0">
                  <a:pos x="192" y="90"/>
                </a:cxn>
                <a:cxn ang="0">
                  <a:pos x="121" y="79"/>
                </a:cxn>
                <a:cxn ang="0">
                  <a:pos x="43" y="41"/>
                </a:cxn>
                <a:cxn ang="0">
                  <a:pos x="0" y="2"/>
                </a:cxn>
              </a:cxnLst>
              <a:rect l="0" t="0" r="0" b="0"/>
              <a:pathLst>
                <a:path w="816" h="436">
                  <a:moveTo>
                    <a:pt x="0" y="4"/>
                  </a:moveTo>
                  <a:lnTo>
                    <a:pt x="0" y="436"/>
                  </a:lnTo>
                  <a:lnTo>
                    <a:pt x="816" y="436"/>
                  </a:lnTo>
                  <a:lnTo>
                    <a:pt x="816" y="0"/>
                  </a:lnTo>
                  <a:cubicBezTo>
                    <a:pt x="776" y="48"/>
                    <a:pt x="772" y="48"/>
                    <a:pt x="724" y="88"/>
                  </a:cubicBezTo>
                  <a:cubicBezTo>
                    <a:pt x="664" y="124"/>
                    <a:pt x="640" y="136"/>
                    <a:pt x="556" y="168"/>
                  </a:cubicBezTo>
                  <a:cubicBezTo>
                    <a:pt x="488" y="192"/>
                    <a:pt x="461" y="192"/>
                    <a:pt x="412" y="192"/>
                  </a:cubicBezTo>
                  <a:cubicBezTo>
                    <a:pt x="363" y="192"/>
                    <a:pt x="313" y="185"/>
                    <a:pt x="260" y="168"/>
                  </a:cubicBezTo>
                  <a:cubicBezTo>
                    <a:pt x="209" y="153"/>
                    <a:pt x="160" y="136"/>
                    <a:pt x="92" y="88"/>
                  </a:cubicBezTo>
                  <a:cubicBezTo>
                    <a:pt x="55" y="64"/>
                    <a:pt x="0" y="46"/>
                    <a:pt x="0" y="4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tx1">
                  <a:alpha val="100000"/>
                </a:schemeClr>
              </a:solidFill>
              <a:prstDash val="dash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1515" name="组合 21558"/>
            <p:cNvGrpSpPr/>
            <p:nvPr/>
          </p:nvGrpSpPr>
          <p:grpSpPr>
            <a:xfrm>
              <a:off x="3684" y="1002"/>
              <a:ext cx="295" cy="191"/>
              <a:chOff x="0" y="0"/>
              <a:chExt cx="816" cy="528"/>
            </a:xfrm>
          </p:grpSpPr>
          <p:sp>
            <p:nvSpPr>
              <p:cNvPr id="21531" name="直接连接符 21559"/>
              <p:cNvSpPr/>
              <p:nvPr/>
            </p:nvSpPr>
            <p:spPr>
              <a:xfrm>
                <a:off x="0" y="0"/>
                <a:ext cx="0" cy="528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32" name="直接连接符 21560"/>
              <p:cNvSpPr/>
              <p:nvPr/>
            </p:nvSpPr>
            <p:spPr>
              <a:xfrm>
                <a:off x="272" y="0"/>
                <a:ext cx="0" cy="528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33" name="直接连接符 21561"/>
              <p:cNvSpPr/>
              <p:nvPr/>
            </p:nvSpPr>
            <p:spPr>
              <a:xfrm>
                <a:off x="544" y="0"/>
                <a:ext cx="0" cy="528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34" name="直接连接符 21562"/>
              <p:cNvSpPr/>
              <p:nvPr/>
            </p:nvSpPr>
            <p:spPr>
              <a:xfrm>
                <a:off x="816" y="0"/>
                <a:ext cx="0" cy="528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21516" name="任意多边形 21563"/>
            <p:cNvSpPr/>
            <p:nvPr/>
          </p:nvSpPr>
          <p:spPr>
            <a:xfrm>
              <a:off x="4178" y="777"/>
              <a:ext cx="381" cy="20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04"/>
                </a:cxn>
                <a:cxn ang="0">
                  <a:pos x="381" y="204"/>
                </a:cxn>
                <a:cxn ang="0">
                  <a:pos x="381" y="0"/>
                </a:cxn>
                <a:cxn ang="0">
                  <a:pos x="338" y="41"/>
                </a:cxn>
                <a:cxn ang="0">
                  <a:pos x="260" y="79"/>
                </a:cxn>
                <a:cxn ang="0">
                  <a:pos x="192" y="90"/>
                </a:cxn>
                <a:cxn ang="0">
                  <a:pos x="121" y="79"/>
                </a:cxn>
                <a:cxn ang="0">
                  <a:pos x="43" y="41"/>
                </a:cxn>
                <a:cxn ang="0">
                  <a:pos x="0" y="2"/>
                </a:cxn>
              </a:cxnLst>
              <a:rect l="0" t="0" r="0" b="0"/>
              <a:pathLst>
                <a:path w="816" h="436">
                  <a:moveTo>
                    <a:pt x="0" y="4"/>
                  </a:moveTo>
                  <a:lnTo>
                    <a:pt x="0" y="436"/>
                  </a:lnTo>
                  <a:lnTo>
                    <a:pt x="816" y="436"/>
                  </a:lnTo>
                  <a:lnTo>
                    <a:pt x="816" y="0"/>
                  </a:lnTo>
                  <a:cubicBezTo>
                    <a:pt x="776" y="48"/>
                    <a:pt x="772" y="48"/>
                    <a:pt x="724" y="88"/>
                  </a:cubicBezTo>
                  <a:cubicBezTo>
                    <a:pt x="664" y="124"/>
                    <a:pt x="640" y="136"/>
                    <a:pt x="556" y="168"/>
                  </a:cubicBezTo>
                  <a:cubicBezTo>
                    <a:pt x="488" y="192"/>
                    <a:pt x="461" y="192"/>
                    <a:pt x="412" y="192"/>
                  </a:cubicBezTo>
                  <a:cubicBezTo>
                    <a:pt x="363" y="192"/>
                    <a:pt x="313" y="185"/>
                    <a:pt x="260" y="168"/>
                  </a:cubicBezTo>
                  <a:cubicBezTo>
                    <a:pt x="209" y="153"/>
                    <a:pt x="160" y="136"/>
                    <a:pt x="92" y="88"/>
                  </a:cubicBezTo>
                  <a:cubicBezTo>
                    <a:pt x="55" y="64"/>
                    <a:pt x="0" y="46"/>
                    <a:pt x="0" y="4"/>
                  </a:cubicBezTo>
                  <a:close/>
                </a:path>
              </a:pathLst>
            </a:custGeom>
            <a:noFill/>
            <a:ln w="28575" cap="flat" cmpd="sng">
              <a:solidFill>
                <a:srgbClr val="07D71B">
                  <a:alpha val="100000"/>
                </a:srgbClr>
              </a:solidFill>
              <a:prstDash val="dash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1517" name="组合 21564"/>
            <p:cNvGrpSpPr/>
            <p:nvPr/>
          </p:nvGrpSpPr>
          <p:grpSpPr>
            <a:xfrm>
              <a:off x="4221" y="1002"/>
              <a:ext cx="295" cy="191"/>
              <a:chOff x="0" y="0"/>
              <a:chExt cx="816" cy="528"/>
            </a:xfrm>
          </p:grpSpPr>
          <p:sp>
            <p:nvSpPr>
              <p:cNvPr id="21527" name="直接连接符 21565"/>
              <p:cNvSpPr/>
              <p:nvPr/>
            </p:nvSpPr>
            <p:spPr>
              <a:xfrm>
                <a:off x="0" y="0"/>
                <a:ext cx="0" cy="528"/>
              </a:xfrm>
              <a:prstGeom prst="line">
                <a:avLst/>
              </a:prstGeom>
              <a:ln w="38100" cap="flat" cmpd="sng">
                <a:solidFill>
                  <a:srgbClr val="07D71B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28" name="直接连接符 21566"/>
              <p:cNvSpPr/>
              <p:nvPr/>
            </p:nvSpPr>
            <p:spPr>
              <a:xfrm>
                <a:off x="272" y="0"/>
                <a:ext cx="0" cy="528"/>
              </a:xfrm>
              <a:prstGeom prst="line">
                <a:avLst/>
              </a:prstGeom>
              <a:ln w="38100" cap="flat" cmpd="sng">
                <a:solidFill>
                  <a:srgbClr val="07D71B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29" name="直接连接符 21567"/>
              <p:cNvSpPr/>
              <p:nvPr/>
            </p:nvSpPr>
            <p:spPr>
              <a:xfrm>
                <a:off x="544" y="0"/>
                <a:ext cx="0" cy="528"/>
              </a:xfrm>
              <a:prstGeom prst="line">
                <a:avLst/>
              </a:prstGeom>
              <a:ln w="38100" cap="flat" cmpd="sng">
                <a:solidFill>
                  <a:srgbClr val="07D71B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30" name="直接连接符 21568"/>
              <p:cNvSpPr/>
              <p:nvPr/>
            </p:nvSpPr>
            <p:spPr>
              <a:xfrm>
                <a:off x="816" y="0"/>
                <a:ext cx="0" cy="528"/>
              </a:xfrm>
              <a:prstGeom prst="line">
                <a:avLst/>
              </a:prstGeom>
              <a:ln w="38100" cap="flat" cmpd="sng">
                <a:solidFill>
                  <a:srgbClr val="07D71B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21518" name="直接连接符 21569"/>
            <p:cNvSpPr/>
            <p:nvPr/>
          </p:nvSpPr>
          <p:spPr>
            <a:xfrm>
              <a:off x="3311" y="448"/>
              <a:ext cx="1058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21519" name="直接连接符 21570"/>
            <p:cNvSpPr/>
            <p:nvPr/>
          </p:nvSpPr>
          <p:spPr>
            <a:xfrm>
              <a:off x="3311" y="569"/>
              <a:ext cx="1058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</p:sp>
        <p:sp>
          <p:nvSpPr>
            <p:cNvPr id="21520" name="右大括号 21571"/>
            <p:cNvSpPr/>
            <p:nvPr/>
          </p:nvSpPr>
          <p:spPr>
            <a:xfrm rot="5400000">
              <a:off x="4343" y="1057"/>
              <a:ext cx="52" cy="364"/>
            </a:xfrm>
            <a:prstGeom prst="rightBrace">
              <a:avLst>
                <a:gd name="adj1" fmla="val 58300"/>
                <a:gd name="adj2" fmla="val 50000"/>
              </a:avLst>
            </a:pr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pPr algn="ctr"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1521" name="文本框 21572"/>
            <p:cNvSpPr txBox="1"/>
            <p:nvPr/>
          </p:nvSpPr>
          <p:spPr>
            <a:xfrm>
              <a:off x="4112" y="1322"/>
              <a:ext cx="569" cy="21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>
              <a:spAutoFit/>
            </a:bodyPr>
            <a:lstStyle/>
            <a:p>
              <a:pPr algn="ctr"/>
              <a:r>
                <a:rPr lang="en-US" altLang="zh-CN" sz="1200" b="1">
                  <a:latin typeface="Helvetica" pitchFamily="2" charset="0"/>
                </a:rPr>
                <a:t>VLAN30</a:t>
              </a:r>
            </a:p>
          </p:txBody>
        </p:sp>
        <p:sp>
          <p:nvSpPr>
            <p:cNvPr id="21522" name="右大括号 21573"/>
            <p:cNvSpPr/>
            <p:nvPr/>
          </p:nvSpPr>
          <p:spPr>
            <a:xfrm rot="5400000">
              <a:off x="3811" y="1057"/>
              <a:ext cx="52" cy="364"/>
            </a:xfrm>
            <a:prstGeom prst="rightBrace">
              <a:avLst>
                <a:gd name="adj1" fmla="val 58300"/>
                <a:gd name="adj2" fmla="val 50000"/>
              </a:avLst>
            </a:pr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pPr algn="ctr"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1523" name="文本框 21574"/>
            <p:cNvSpPr txBox="1"/>
            <p:nvPr/>
          </p:nvSpPr>
          <p:spPr>
            <a:xfrm>
              <a:off x="3582" y="1322"/>
              <a:ext cx="570" cy="21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>
              <a:spAutoFit/>
            </a:bodyPr>
            <a:lstStyle/>
            <a:p>
              <a:pPr algn="ctr"/>
              <a:r>
                <a:rPr lang="en-US" altLang="zh-CN" sz="1200" b="1">
                  <a:latin typeface="Helvetica" pitchFamily="2" charset="0"/>
                </a:rPr>
                <a:t>VLAN20</a:t>
              </a:r>
            </a:p>
          </p:txBody>
        </p:sp>
        <p:sp>
          <p:nvSpPr>
            <p:cNvPr id="21524" name="右大括号 21575"/>
            <p:cNvSpPr/>
            <p:nvPr/>
          </p:nvSpPr>
          <p:spPr>
            <a:xfrm rot="5400000">
              <a:off x="3257" y="1057"/>
              <a:ext cx="52" cy="364"/>
            </a:xfrm>
            <a:prstGeom prst="rightBrace">
              <a:avLst>
                <a:gd name="adj1" fmla="val 58300"/>
                <a:gd name="adj2" fmla="val 50000"/>
              </a:avLst>
            </a:pr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pPr algn="ctr"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1525" name="文本框 21576"/>
            <p:cNvSpPr txBox="1"/>
            <p:nvPr/>
          </p:nvSpPr>
          <p:spPr>
            <a:xfrm>
              <a:off x="3027" y="1322"/>
              <a:ext cx="570" cy="21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>
              <a:spAutoFit/>
            </a:bodyPr>
            <a:lstStyle/>
            <a:p>
              <a:pPr algn="ctr"/>
              <a:r>
                <a:rPr lang="en-US" altLang="zh-CN" sz="1200" b="1">
                  <a:latin typeface="Helvetica" pitchFamily="2" charset="0"/>
                </a:rPr>
                <a:t>VLAN10</a:t>
              </a:r>
            </a:p>
          </p:txBody>
        </p:sp>
        <p:sp>
          <p:nvSpPr>
            <p:cNvPr id="21526" name="文本框 21577"/>
            <p:cNvSpPr txBox="1"/>
            <p:nvPr/>
          </p:nvSpPr>
          <p:spPr>
            <a:xfrm>
              <a:off x="1926" y="289"/>
              <a:ext cx="857" cy="25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>
              <a:spAutoFit/>
            </a:bodyPr>
            <a:lstStyle/>
            <a:p>
              <a:pPr algn="ctr"/>
              <a:r>
                <a:rPr lang="en-US" altLang="zh-CN" sz="1600" b="1">
                  <a:latin typeface="Helvetica" pitchFamily="2" charset="0"/>
                </a:rPr>
                <a:t>Tag VLAN</a:t>
              </a:r>
            </a:p>
          </p:txBody>
        </p:sp>
      </p:grpSp>
      <p:sp>
        <p:nvSpPr>
          <p:cNvPr id="21507" name="文本占位符 21578"/>
          <p:cNvSpPr>
            <a:spLocks noGrp="1"/>
          </p:cNvSpPr>
          <p:nvPr>
            <p:ph idx="1"/>
          </p:nvPr>
        </p:nvSpPr>
        <p:spPr>
          <a:xfrm>
            <a:off x="228600" y="4114800"/>
            <a:ext cx="8229600" cy="236220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zh-CN" sz="2400">
                <a:effectLst/>
                <a:latin typeface="黑体" panose="02010609060101010101" pitchFamily="2" charset="-122"/>
              </a:rPr>
              <a:t>TagVLAN</a:t>
            </a:r>
            <a:r>
              <a:rPr lang="zh-CN" altLang="en-US" sz="2400">
                <a:effectLst/>
                <a:latin typeface="黑体" panose="02010609060101010101" pitchFamily="2" charset="-122"/>
              </a:rPr>
              <a:t>特点</a:t>
            </a:r>
          </a:p>
          <a:p>
            <a:pPr lvl="1" eaLnBrk="1" hangingPunct="1"/>
            <a:r>
              <a:rPr lang="zh-CN" altLang="en-US" sz="2400">
                <a:effectLst/>
              </a:rPr>
              <a:t>传输多个</a:t>
            </a:r>
            <a:r>
              <a:rPr lang="en-US" altLang="zh-CN" sz="2400">
                <a:effectLst/>
              </a:rPr>
              <a:t>VLAN</a:t>
            </a:r>
            <a:r>
              <a:rPr lang="zh-CN" altLang="en-US" sz="2400">
                <a:effectLst/>
              </a:rPr>
              <a:t>的信息</a:t>
            </a:r>
          </a:p>
          <a:p>
            <a:pPr lvl="1" eaLnBrk="1" hangingPunct="1"/>
            <a:r>
              <a:rPr lang="zh-CN" altLang="en-US" sz="2400">
                <a:effectLst/>
              </a:rPr>
              <a:t>实现同一</a:t>
            </a:r>
            <a:r>
              <a:rPr lang="en-US" altLang="zh-CN" sz="2400">
                <a:effectLst/>
              </a:rPr>
              <a:t>VLAN</a:t>
            </a:r>
            <a:r>
              <a:rPr lang="zh-CN" altLang="en-US" sz="2400">
                <a:effectLst/>
              </a:rPr>
              <a:t>跨越不同的交换机</a:t>
            </a:r>
          </a:p>
          <a:p>
            <a:pPr lvl="1" eaLnBrk="1" hangingPunct="1"/>
            <a:r>
              <a:rPr lang="zh-CN" altLang="en-US" sz="2400">
                <a:effectLst/>
              </a:rPr>
              <a:t>要求</a:t>
            </a:r>
            <a:r>
              <a:rPr lang="en-US" altLang="zh-CN" sz="2400">
                <a:effectLst/>
              </a:rPr>
              <a:t>Ttunk</a:t>
            </a:r>
            <a:r>
              <a:rPr lang="zh-CN" altLang="en-US" sz="2400">
                <a:effectLst/>
              </a:rPr>
              <a:t>至少要</a:t>
            </a:r>
            <a:r>
              <a:rPr lang="en-US" altLang="zh-CN" sz="2400">
                <a:effectLst/>
              </a:rPr>
              <a:t>100M</a:t>
            </a:r>
          </a:p>
          <a:p>
            <a:pPr lvl="1" eaLnBrk="1" hangingPunct="1"/>
            <a:endParaRPr lang="en-US" altLang="zh-CN" sz="2400">
              <a:effectLst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标题 22529"/>
          <p:cNvSpPr>
            <a:spLocks noGrp="1"/>
          </p:cNvSpPr>
          <p:nvPr>
            <p:ph type="title"/>
          </p:nvPr>
        </p:nvSpPr>
        <p:spPr>
          <a:xfrm>
            <a:off x="533400" y="4572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zh-CN" altLang="en-US" sz="3600">
                <a:effectLst/>
                <a:latin typeface="Times New Roman" panose="02020603050405020304" pitchFamily="2" charset="0"/>
              </a:rPr>
              <a:t>什么是</a:t>
            </a:r>
            <a:r>
              <a:rPr lang="en-US" altLang="zh-CN" sz="3600">
                <a:effectLst/>
                <a:latin typeface="Times New Roman" panose="02020603050405020304" pitchFamily="2" charset="0"/>
              </a:rPr>
              <a:t>Tag VLAN </a:t>
            </a:r>
            <a:r>
              <a:rPr lang="zh-CN" altLang="en-US" sz="3600">
                <a:effectLst/>
                <a:latin typeface="Times New Roman" panose="02020603050405020304" pitchFamily="2" charset="0"/>
              </a:rPr>
              <a:t>？</a:t>
            </a:r>
          </a:p>
        </p:txBody>
      </p:sp>
      <p:sp>
        <p:nvSpPr>
          <p:cNvPr id="22530" name="文本占位符 22530"/>
          <p:cNvSpPr>
            <a:spLocks noGrp="1"/>
          </p:cNvSpPr>
          <p:nvPr>
            <p:ph idx="1"/>
          </p:nvPr>
        </p:nvSpPr>
        <p:spPr>
          <a:xfrm>
            <a:off x="152400" y="1600200"/>
            <a:ext cx="8229600" cy="4525963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zh-CN" altLang="en-US">
                <a:effectLst/>
              </a:rPr>
              <a:t>用一条链路连接两交换机，并且设置此链路属于所有</a:t>
            </a:r>
            <a:r>
              <a:rPr lang="en-US" altLang="zh-CN">
                <a:effectLst/>
              </a:rPr>
              <a:t>VLAN</a:t>
            </a:r>
            <a:r>
              <a:rPr lang="zh-CN" altLang="en-US">
                <a:effectLst/>
              </a:rPr>
              <a:t>，这种</a:t>
            </a:r>
            <a:r>
              <a:rPr lang="en-US" altLang="zh-CN">
                <a:effectLst/>
              </a:rPr>
              <a:t>VLAN</a:t>
            </a:r>
            <a:r>
              <a:rPr lang="zh-CN" altLang="en-US">
                <a:effectLst/>
              </a:rPr>
              <a:t>叫</a:t>
            </a:r>
            <a:r>
              <a:rPr lang="en-US" altLang="zh-CN">
                <a:effectLst/>
              </a:rPr>
              <a:t>Tag VLAN</a:t>
            </a:r>
            <a:r>
              <a:rPr lang="zh-CN" altLang="en-US">
                <a:effectLst/>
              </a:rPr>
              <a:t>，设为</a:t>
            </a:r>
            <a:r>
              <a:rPr lang="en-US" altLang="zh-CN">
                <a:effectLst/>
              </a:rPr>
              <a:t>Tag VLAN</a:t>
            </a:r>
            <a:r>
              <a:rPr lang="zh-CN" altLang="en-US">
                <a:effectLst/>
              </a:rPr>
              <a:t>的端口叫</a:t>
            </a:r>
            <a:r>
              <a:rPr lang="en-US" altLang="zh-CN">
                <a:effectLst/>
              </a:rPr>
              <a:t>TRUNK</a:t>
            </a:r>
            <a:r>
              <a:rPr lang="zh-CN" altLang="en-US">
                <a:effectLst/>
              </a:rPr>
              <a:t>端口</a:t>
            </a:r>
          </a:p>
          <a:p>
            <a:pPr eaLnBrk="1" hangingPunct="1"/>
            <a:r>
              <a:rPr lang="en-US" altLang="zh-CN">
                <a:effectLst/>
              </a:rPr>
              <a:t>Tag VLAN</a:t>
            </a:r>
            <a:r>
              <a:rPr lang="zh-CN" altLang="en-US">
                <a:effectLst/>
              </a:rPr>
              <a:t>的特点</a:t>
            </a:r>
          </a:p>
          <a:p>
            <a:pPr lvl="1" eaLnBrk="1" hangingPunct="1"/>
            <a:r>
              <a:rPr lang="zh-CN" altLang="en-US">
                <a:effectLst/>
              </a:rPr>
              <a:t>可以传输多个</a:t>
            </a:r>
            <a:r>
              <a:rPr lang="en-US" altLang="zh-CN">
                <a:effectLst/>
              </a:rPr>
              <a:t>VLAN</a:t>
            </a:r>
            <a:r>
              <a:rPr lang="zh-CN" altLang="en-US">
                <a:effectLst/>
              </a:rPr>
              <a:t>信息，默认属于所有</a:t>
            </a:r>
            <a:r>
              <a:rPr lang="en-US" altLang="zh-CN">
                <a:effectLst/>
              </a:rPr>
              <a:t>VLAN</a:t>
            </a:r>
          </a:p>
          <a:p>
            <a:pPr lvl="1" eaLnBrk="1" hangingPunct="1"/>
            <a:r>
              <a:rPr lang="zh-CN" altLang="en-US">
                <a:effectLst/>
              </a:rPr>
              <a:t>可以实现跨交换机的同一</a:t>
            </a:r>
            <a:r>
              <a:rPr lang="en-US" altLang="zh-CN">
                <a:effectLst/>
              </a:rPr>
              <a:t>VLAN</a:t>
            </a:r>
            <a:r>
              <a:rPr lang="zh-CN" altLang="en-US">
                <a:effectLst/>
              </a:rPr>
              <a:t>内主机的通信</a:t>
            </a:r>
          </a:p>
          <a:p>
            <a:pPr eaLnBrk="1" hangingPunct="1"/>
            <a:r>
              <a:rPr lang="zh-CN" altLang="en-US">
                <a:effectLst/>
              </a:rPr>
              <a:t>需要注意</a:t>
            </a:r>
          </a:p>
          <a:p>
            <a:pPr lvl="1" eaLnBrk="1" hangingPunct="1"/>
            <a:r>
              <a:rPr lang="zh-CN" altLang="en-US">
                <a:effectLst/>
              </a:rPr>
              <a:t>配置</a:t>
            </a:r>
            <a:r>
              <a:rPr lang="en-US" altLang="zh-CN">
                <a:effectLst/>
              </a:rPr>
              <a:t>Tag VLAN</a:t>
            </a:r>
            <a:r>
              <a:rPr lang="zh-CN" altLang="en-US">
                <a:effectLst/>
              </a:rPr>
              <a:t>的端口要求数率至少为</a:t>
            </a:r>
            <a:r>
              <a:rPr lang="en-US" altLang="zh-CN">
                <a:effectLst/>
              </a:rPr>
              <a:t>100M</a:t>
            </a:r>
            <a:r>
              <a:rPr lang="zh-CN" altLang="en-US">
                <a:effectLst/>
              </a:rPr>
              <a:t>；该条链路就叫</a:t>
            </a:r>
            <a:r>
              <a:rPr lang="en-US" altLang="zh-CN">
                <a:effectLst/>
              </a:rPr>
              <a:t>Trunk</a:t>
            </a:r>
            <a:r>
              <a:rPr lang="zh-CN" altLang="en-US">
                <a:effectLst/>
              </a:rPr>
              <a:t>主干链路，是一条物理链路，默认情况下承载交换机上所有</a:t>
            </a:r>
            <a:r>
              <a:rPr lang="en-US" altLang="zh-CN">
                <a:effectLst/>
              </a:rPr>
              <a:t>VLAN</a:t>
            </a:r>
            <a:r>
              <a:rPr lang="zh-CN" altLang="en-US">
                <a:effectLst/>
              </a:rPr>
              <a:t>信息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标题 23553"/>
          <p:cNvSpPr>
            <a:spLocks noGrp="1"/>
          </p:cNvSpPr>
          <p:nvPr>
            <p:ph type="title"/>
          </p:nvPr>
        </p:nvSpPr>
        <p:spPr>
          <a:xfrm>
            <a:off x="685800" y="5334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n-US" altLang="zh-CN" sz="3600" b="1">
                <a:effectLst/>
                <a:latin typeface="Times New Roman" panose="02020603050405020304" pitchFamily="2" charset="0"/>
              </a:rPr>
              <a:t>Port VLAN</a:t>
            </a:r>
            <a:r>
              <a:rPr lang="zh-CN" altLang="en-US" sz="3600" b="1">
                <a:effectLst/>
                <a:latin typeface="Times New Roman" panose="02020603050405020304" pitchFamily="2" charset="0"/>
              </a:rPr>
              <a:t>和</a:t>
            </a:r>
            <a:r>
              <a:rPr lang="en-US" altLang="zh-CN" sz="3600" b="1">
                <a:effectLst/>
                <a:latin typeface="Times New Roman" panose="02020603050405020304" pitchFamily="2" charset="0"/>
              </a:rPr>
              <a:t>Tag VLAN</a:t>
            </a:r>
            <a:r>
              <a:rPr lang="zh-CN" altLang="en-US" sz="3600" b="1">
                <a:effectLst/>
                <a:latin typeface="Times New Roman" panose="02020603050405020304" pitchFamily="2" charset="0"/>
              </a:rPr>
              <a:t>区别 </a:t>
            </a:r>
            <a:endParaRPr lang="zh-CN" altLang="en-US" sz="3600">
              <a:effectLst/>
              <a:latin typeface="Times New Roman" panose="02020603050405020304" pitchFamily="2" charset="0"/>
            </a:endParaRPr>
          </a:p>
        </p:txBody>
      </p:sp>
      <p:sp>
        <p:nvSpPr>
          <p:cNvPr id="23554" name="文本占位符 23554"/>
          <p:cNvSpPr>
            <a:spLocks noGrp="1"/>
          </p:cNvSpPr>
          <p:nvPr>
            <p:ph idx="1"/>
          </p:nvPr>
        </p:nvSpPr>
        <p:spPr>
          <a:xfrm>
            <a:off x="76200" y="1676400"/>
            <a:ext cx="8229600" cy="4525963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en-US" altLang="zh-CN" sz="2400">
                <a:effectLst/>
              </a:rPr>
              <a:t>Port VLAN</a:t>
            </a:r>
            <a:r>
              <a:rPr lang="zh-CN" altLang="en-US" sz="2400">
                <a:effectLst/>
              </a:rPr>
              <a:t>的端口属于一个</a:t>
            </a:r>
            <a:r>
              <a:rPr lang="en-US" altLang="zh-CN" sz="2400">
                <a:effectLst/>
              </a:rPr>
              <a:t>VLAN</a:t>
            </a:r>
            <a:r>
              <a:rPr lang="zh-CN" altLang="en-US" sz="2400">
                <a:effectLst/>
              </a:rPr>
              <a:t>，</a:t>
            </a:r>
            <a:r>
              <a:rPr lang="en-US" altLang="zh-CN" sz="2400">
                <a:effectLst/>
              </a:rPr>
              <a:t>Tag VLAN</a:t>
            </a:r>
            <a:r>
              <a:rPr lang="zh-CN" altLang="en-US" sz="2400">
                <a:effectLst/>
              </a:rPr>
              <a:t>的端口默认属于所有</a:t>
            </a:r>
            <a:r>
              <a:rPr lang="en-US" altLang="zh-CN" sz="2400">
                <a:effectLst/>
              </a:rPr>
              <a:t>VLAN</a:t>
            </a:r>
          </a:p>
          <a:p>
            <a:pPr eaLnBrk="1" hangingPunct="1"/>
            <a:r>
              <a:rPr lang="en-US" altLang="zh-CN" sz="2400">
                <a:effectLst/>
              </a:rPr>
              <a:t>Port VLAN</a:t>
            </a:r>
            <a:r>
              <a:rPr lang="zh-CN" altLang="en-US" sz="2400">
                <a:effectLst/>
              </a:rPr>
              <a:t>端口用于连接一台主机，</a:t>
            </a:r>
            <a:r>
              <a:rPr lang="en-US" altLang="zh-CN" sz="2400">
                <a:effectLst/>
              </a:rPr>
              <a:t>Tag VLAN</a:t>
            </a:r>
            <a:r>
              <a:rPr lang="zh-CN" altLang="en-US" sz="2400">
                <a:effectLst/>
              </a:rPr>
              <a:t>的端口用于交换机间级联</a:t>
            </a:r>
          </a:p>
          <a:p>
            <a:pPr eaLnBrk="1" hangingPunct="1"/>
            <a:r>
              <a:rPr lang="zh-CN" altLang="en-US" sz="2400">
                <a:effectLst/>
              </a:rPr>
              <a:t>数据从</a:t>
            </a:r>
            <a:r>
              <a:rPr lang="en-US" altLang="zh-CN" sz="2400">
                <a:effectLst/>
              </a:rPr>
              <a:t>Port VLAN</a:t>
            </a:r>
            <a:r>
              <a:rPr lang="zh-CN" altLang="en-US" sz="2400">
                <a:effectLst/>
              </a:rPr>
              <a:t>端口转发时不带有</a:t>
            </a:r>
            <a:r>
              <a:rPr lang="en-US" altLang="zh-CN" sz="2400">
                <a:effectLst/>
              </a:rPr>
              <a:t>Tag</a:t>
            </a:r>
            <a:r>
              <a:rPr lang="zh-CN" altLang="en-US" sz="2400">
                <a:effectLst/>
              </a:rPr>
              <a:t>标签，从</a:t>
            </a:r>
            <a:r>
              <a:rPr lang="en-US" altLang="zh-CN" sz="2400">
                <a:effectLst/>
              </a:rPr>
              <a:t>Tag VLAN</a:t>
            </a:r>
            <a:r>
              <a:rPr lang="zh-CN" altLang="en-US" sz="2400">
                <a:effectLst/>
              </a:rPr>
              <a:t>端口转发时带有</a:t>
            </a:r>
            <a:r>
              <a:rPr lang="en-US" altLang="zh-CN" sz="2400">
                <a:effectLst/>
              </a:rPr>
              <a:t>Tag</a:t>
            </a:r>
            <a:r>
              <a:rPr lang="zh-CN" altLang="en-US" sz="2400">
                <a:effectLst/>
              </a:rPr>
              <a:t>标签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标题 24577"/>
          <p:cNvSpPr>
            <a:spLocks noGrp="1"/>
          </p:cNvSpPr>
          <p:nvPr>
            <p:ph type="title"/>
          </p:nvPr>
        </p:nvSpPr>
        <p:spPr>
          <a:xfrm>
            <a:off x="533400" y="4572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n-US" altLang="zh-CN" sz="3600" b="1">
                <a:effectLst/>
                <a:latin typeface="Times New Roman" panose="02020603050405020304" pitchFamily="2" charset="0"/>
              </a:rPr>
              <a:t>VLAN</a:t>
            </a:r>
            <a:r>
              <a:rPr lang="zh-CN" altLang="en-US" sz="3600" b="1">
                <a:effectLst/>
                <a:latin typeface="Times New Roman" panose="02020603050405020304" pitchFamily="2" charset="0"/>
              </a:rPr>
              <a:t>的标识</a:t>
            </a:r>
            <a:endParaRPr lang="zh-CN" altLang="en-US" sz="3600">
              <a:effectLst/>
              <a:latin typeface="Times New Roman" panose="02020603050405020304" pitchFamily="2" charset="0"/>
            </a:endParaRPr>
          </a:p>
        </p:txBody>
      </p:sp>
      <p:sp>
        <p:nvSpPr>
          <p:cNvPr id="24578" name="文本占位符 24578"/>
          <p:cNvSpPr>
            <a:spLocks noGrp="1"/>
          </p:cNvSpPr>
          <p:nvPr>
            <p:ph idx="1"/>
          </p:nvPr>
        </p:nvSpPr>
        <p:spPr>
          <a:xfrm>
            <a:off x="76200" y="1371600"/>
            <a:ext cx="8458200" cy="533400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zh-CN" altLang="en-US" sz="2400">
                <a:effectLst/>
                <a:latin typeface="Times New Roman" panose="02020603050405020304" pitchFamily="2" charset="0"/>
              </a:rPr>
              <a:t>交换机上多个</a:t>
            </a:r>
            <a:r>
              <a:rPr lang="en-US" altLang="zh-CN" sz="2400">
                <a:effectLst/>
                <a:latin typeface="Times New Roman" panose="02020603050405020304" pitchFamily="2" charset="0"/>
              </a:rPr>
              <a:t>VLAN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通过</a:t>
            </a:r>
            <a:r>
              <a:rPr lang="en-US" altLang="zh-CN" sz="2400">
                <a:effectLst/>
                <a:latin typeface="Times New Roman" panose="02020603050405020304" pitchFamily="2" charset="0"/>
              </a:rPr>
              <a:t>Trunk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链路，如何识别不同</a:t>
            </a:r>
            <a:r>
              <a:rPr lang="en-US" altLang="zh-CN" sz="2400">
                <a:effectLst/>
                <a:latin typeface="Times New Roman" panose="02020603050405020304" pitchFamily="2" charset="0"/>
              </a:rPr>
              <a:t>VLAN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的帧呢？</a:t>
            </a:r>
          </a:p>
          <a:p>
            <a:pPr eaLnBrk="1" hangingPunct="1"/>
            <a:r>
              <a:rPr lang="zh-CN" altLang="en-US" sz="2400">
                <a:effectLst/>
                <a:latin typeface="Times New Roman" panose="02020603050405020304" pitchFamily="2" charset="0"/>
              </a:rPr>
              <a:t>    采用给</a:t>
            </a:r>
            <a:r>
              <a:rPr lang="en-US" altLang="zh-CN" sz="2400">
                <a:effectLst/>
                <a:latin typeface="Times New Roman" panose="02020603050405020304" pitchFamily="2" charset="0"/>
              </a:rPr>
              <a:t>VLAN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打标识</a:t>
            </a:r>
          </a:p>
          <a:p>
            <a:pPr eaLnBrk="1" hangingPunct="1"/>
            <a:r>
              <a:rPr lang="zh-CN" altLang="en-US" sz="2400">
                <a:effectLst/>
                <a:latin typeface="Times New Roman" panose="02020603050405020304" pitchFamily="2" charset="0"/>
              </a:rPr>
              <a:t>    目前的标准是</a:t>
            </a:r>
            <a:r>
              <a:rPr lang="en-US" altLang="zh-CN" sz="2400">
                <a:effectLst/>
                <a:latin typeface="Times New Roman" panose="02020603050405020304" pitchFamily="2" charset="0"/>
              </a:rPr>
              <a:t>IEEE802.1Q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，锐捷网络交换机默认情况采用的就是</a:t>
            </a:r>
            <a:r>
              <a:rPr lang="en-US" altLang="zh-CN" sz="2400">
                <a:effectLst/>
                <a:latin typeface="Times New Roman" panose="02020603050405020304" pitchFamily="2" charset="0"/>
              </a:rPr>
              <a:t>IEEE802.1Q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标准</a:t>
            </a:r>
          </a:p>
          <a:p>
            <a:pPr eaLnBrk="1" hangingPunct="1"/>
            <a:r>
              <a:rPr lang="en-US" altLang="zh-CN" sz="2400" b="1">
                <a:effectLst/>
                <a:latin typeface="Times New Roman" panose="02020603050405020304" pitchFamily="2" charset="0"/>
              </a:rPr>
              <a:t>IEEE802.1Q</a:t>
            </a:r>
            <a:endParaRPr lang="en-US" altLang="zh-CN" sz="2400">
              <a:effectLst/>
              <a:latin typeface="Times New Roman" panose="02020603050405020304" pitchFamily="2" charset="0"/>
            </a:endParaRPr>
          </a:p>
          <a:p>
            <a:pPr eaLnBrk="1" hangingPunct="1">
              <a:buNone/>
            </a:pPr>
            <a:r>
              <a:rPr lang="en-US" altLang="zh-CN" sz="2400">
                <a:effectLst/>
                <a:latin typeface="Times New Roman" panose="02020603050405020304" pitchFamily="2" charset="0"/>
              </a:rPr>
              <a:t>            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遵循此标准的</a:t>
            </a:r>
            <a:r>
              <a:rPr lang="en-US" altLang="zh-CN" sz="2400">
                <a:effectLst/>
                <a:latin typeface="Times New Roman" panose="02020603050405020304" pitchFamily="2" charset="0"/>
              </a:rPr>
              <a:t>VLAN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数据包都被打上</a:t>
            </a:r>
            <a:r>
              <a:rPr lang="en-US" altLang="zh-CN" sz="2400">
                <a:effectLst/>
                <a:latin typeface="Times New Roman" panose="02020603050405020304" pitchFamily="2" charset="0"/>
              </a:rPr>
              <a:t>4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字节的</a:t>
            </a:r>
            <a:r>
              <a:rPr lang="en-US" altLang="zh-CN" sz="2400">
                <a:effectLst/>
                <a:latin typeface="Times New Roman" panose="02020603050405020304" pitchFamily="2" charset="0"/>
              </a:rPr>
              <a:t>Tag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标签，标签插入在正常以太网数据帧中间，位置在源目的</a:t>
            </a:r>
            <a:r>
              <a:rPr lang="en-US" altLang="zh-CN" sz="2400">
                <a:effectLst/>
                <a:latin typeface="Times New Roman" panose="02020603050405020304" pitchFamily="2" charset="0"/>
              </a:rPr>
              <a:t>MAC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地址后面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标题 2560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n-US" altLang="zh-CN" sz="3600">
                <a:effectLst/>
                <a:latin typeface="Times New Roman" panose="02020603050405020304" pitchFamily="2" charset="0"/>
              </a:rPr>
              <a:t>IEEE802.1Q</a:t>
            </a:r>
            <a:r>
              <a:rPr lang="zh-CN" altLang="en-US" sz="3600">
                <a:effectLst/>
                <a:latin typeface="Times New Roman" panose="02020603050405020304" pitchFamily="2" charset="0"/>
              </a:rPr>
              <a:t>数据帧</a:t>
            </a:r>
          </a:p>
        </p:txBody>
      </p:sp>
      <p:grpSp>
        <p:nvGrpSpPr>
          <p:cNvPr id="25602" name="组合 25602"/>
          <p:cNvGrpSpPr/>
          <p:nvPr/>
        </p:nvGrpSpPr>
        <p:grpSpPr>
          <a:xfrm>
            <a:off x="381000" y="1752600"/>
            <a:ext cx="7848600" cy="587375"/>
            <a:chOff x="0" y="0"/>
            <a:chExt cx="4916" cy="331"/>
          </a:xfrm>
        </p:grpSpPr>
        <p:sp>
          <p:nvSpPr>
            <p:cNvPr id="25604" name="矩形 25603"/>
            <p:cNvSpPr/>
            <p:nvPr/>
          </p:nvSpPr>
          <p:spPr>
            <a:xfrm>
              <a:off x="2521" y="20"/>
              <a:ext cx="924" cy="311"/>
            </a:xfrm>
            <a:prstGeom prst="rect">
              <a:avLst/>
            </a:prstGeom>
            <a:solidFill>
              <a:srgbClr val="CED3DE"/>
            </a:solidFill>
            <a:ln w="508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pPr algn="ctr"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5605" name="矩形 25604"/>
            <p:cNvSpPr/>
            <p:nvPr/>
          </p:nvSpPr>
          <p:spPr>
            <a:xfrm>
              <a:off x="0" y="20"/>
              <a:ext cx="1176" cy="311"/>
            </a:xfrm>
            <a:prstGeom prst="rect">
              <a:avLst/>
            </a:prstGeom>
            <a:solidFill>
              <a:srgbClr val="CED3DE"/>
            </a:solidFill>
            <a:ln w="508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pPr algn="ctr"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5606" name="矩形 25605"/>
            <p:cNvSpPr/>
            <p:nvPr/>
          </p:nvSpPr>
          <p:spPr>
            <a:xfrm>
              <a:off x="12" y="137"/>
              <a:ext cx="1109" cy="189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2075" tIns="46038" rIns="92075" bIns="46038">
              <a:spAutoFit/>
            </a:bodyPr>
            <a:lstStyle/>
            <a:p>
              <a:pPr algn="ctr" defTabSz="762000"/>
              <a:r>
                <a:rPr lang="zh-CN" altLang="en-US" sz="1600">
                  <a:latin typeface="华文细黑" panose="02010600040101010101" pitchFamily="2" charset="-122"/>
                  <a:ea typeface="华文细黑" panose="02010600040101010101" pitchFamily="2" charset="-122"/>
                </a:rPr>
                <a:t>目的</a:t>
              </a:r>
              <a:r>
                <a:rPr lang="en-US" altLang="zh-CN" sz="1600">
                  <a:latin typeface="华文细黑" panose="02010600040101010101" pitchFamily="2" charset="-122"/>
                  <a:ea typeface="华文细黑" panose="02010600040101010101" pitchFamily="2" charset="-122"/>
                </a:rPr>
                <a:t>,</a:t>
              </a:r>
              <a:r>
                <a:rPr lang="zh-CN" altLang="en-US" sz="1600">
                  <a:latin typeface="华文细黑" panose="02010600040101010101" pitchFamily="2" charset="-122"/>
                  <a:ea typeface="华文细黑" panose="02010600040101010101" pitchFamily="2" charset="-122"/>
                </a:rPr>
                <a:t>源</a:t>
              </a:r>
              <a:r>
                <a:rPr lang="en-US" altLang="zh-CN" sz="1600">
                  <a:latin typeface="华文细黑" panose="02010600040101010101" pitchFamily="2" charset="-122"/>
                  <a:ea typeface="华文细黑" panose="02010600040101010101" pitchFamily="2" charset="-122"/>
                </a:rPr>
                <a:t>MAC</a:t>
              </a:r>
              <a:r>
                <a:rPr lang="zh-CN" altLang="en-US" sz="1600">
                  <a:latin typeface="华文细黑" panose="02010600040101010101" pitchFamily="2" charset="-122"/>
                  <a:ea typeface="华文细黑" panose="02010600040101010101" pitchFamily="2" charset="-122"/>
                </a:rPr>
                <a:t>地址</a:t>
              </a:r>
            </a:p>
          </p:txBody>
        </p:sp>
        <p:sp>
          <p:nvSpPr>
            <p:cNvPr id="25607" name="矩形 25606"/>
            <p:cNvSpPr/>
            <p:nvPr/>
          </p:nvSpPr>
          <p:spPr>
            <a:xfrm>
              <a:off x="2608" y="113"/>
              <a:ext cx="659" cy="18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zh-CN" altLang="en-US" sz="1600">
                  <a:latin typeface="华文细黑" panose="02010600040101010101" pitchFamily="2" charset="-122"/>
                  <a:ea typeface="华文细黑" panose="02010600040101010101" pitchFamily="2" charset="-122"/>
                </a:rPr>
                <a:t>类型</a:t>
              </a:r>
              <a:r>
                <a:rPr lang="en-US" altLang="zh-CN" sz="1600">
                  <a:latin typeface="华文细黑" panose="02010600040101010101" pitchFamily="2" charset="-122"/>
                  <a:ea typeface="华文细黑" panose="02010600040101010101" pitchFamily="2" charset="-122"/>
                </a:rPr>
                <a:t>,</a:t>
              </a:r>
              <a:r>
                <a:rPr lang="zh-CN" altLang="en-US" sz="1600">
                  <a:latin typeface="华文细黑" panose="02010600040101010101" pitchFamily="2" charset="-122"/>
                  <a:ea typeface="华文细黑" panose="02010600040101010101" pitchFamily="2" charset="-122"/>
                </a:rPr>
                <a:t>数据</a:t>
              </a:r>
            </a:p>
          </p:txBody>
        </p:sp>
        <p:sp>
          <p:nvSpPr>
            <p:cNvPr id="25608" name="矩形 25607"/>
            <p:cNvSpPr/>
            <p:nvPr/>
          </p:nvSpPr>
          <p:spPr>
            <a:xfrm>
              <a:off x="3445" y="20"/>
              <a:ext cx="1456" cy="309"/>
            </a:xfrm>
            <a:prstGeom prst="rect">
              <a:avLst/>
            </a:prstGeom>
            <a:solidFill>
              <a:srgbClr val="CED3DE"/>
            </a:solidFill>
            <a:ln w="508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pPr algn="ctr"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5609" name="矩形 25608"/>
            <p:cNvSpPr/>
            <p:nvPr/>
          </p:nvSpPr>
          <p:spPr>
            <a:xfrm>
              <a:off x="3487" y="106"/>
              <a:ext cx="1429" cy="19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2075" tIns="46038" rIns="92075" bIns="46038">
              <a:spAutoFit/>
            </a:bodyPr>
            <a:lstStyle/>
            <a:p>
              <a:pPr algn="ctr" defTabSz="762000"/>
              <a:r>
                <a:rPr lang="zh-CN" altLang="en-US" sz="1600">
                  <a:latin typeface="华文细黑" panose="02010600040101010101" pitchFamily="2" charset="-122"/>
                  <a:ea typeface="华文细黑" panose="02010600040101010101" pitchFamily="2" charset="-122"/>
                </a:rPr>
                <a:t>重新计算帧检测序列</a:t>
              </a:r>
            </a:p>
          </p:txBody>
        </p:sp>
        <p:sp>
          <p:nvSpPr>
            <p:cNvPr id="25610" name="矩形 25609"/>
            <p:cNvSpPr/>
            <p:nvPr/>
          </p:nvSpPr>
          <p:spPr>
            <a:xfrm>
              <a:off x="1176" y="20"/>
              <a:ext cx="1345" cy="311"/>
            </a:xfrm>
            <a:prstGeom prst="rect">
              <a:avLst/>
            </a:prstGeom>
            <a:solidFill>
              <a:srgbClr val="A4001B"/>
            </a:solidFill>
            <a:ln w="508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pPr algn="ctr"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5611" name="矩形 25610"/>
            <p:cNvSpPr/>
            <p:nvPr/>
          </p:nvSpPr>
          <p:spPr>
            <a:xfrm>
              <a:off x="1220" y="0"/>
              <a:ext cx="1204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US" altLang="zh-CN" sz="1600">
                  <a:solidFill>
                    <a:schemeClr val="bg1"/>
                  </a:solidFill>
                  <a:latin typeface="华文细黑" panose="02010600040101010101" pitchFamily="2" charset="-122"/>
                  <a:ea typeface="华文细黑" panose="02010600040101010101" pitchFamily="2" charset="-122"/>
                </a:rPr>
                <a:t>2</a:t>
              </a:r>
              <a:r>
                <a:rPr lang="zh-CN" altLang="en-US" sz="1600">
                  <a:solidFill>
                    <a:schemeClr val="bg1"/>
                  </a:solidFill>
                  <a:latin typeface="华文细黑" panose="02010600040101010101" pitchFamily="2" charset="-122"/>
                  <a:ea typeface="华文细黑" panose="02010600040101010101" pitchFamily="2" charset="-122"/>
                </a:rPr>
                <a:t>字节标记协议标识</a:t>
              </a:r>
              <a:br>
                <a:rPr lang="zh-CN" altLang="en-US" sz="1600">
                  <a:solidFill>
                    <a:schemeClr val="bg1"/>
                  </a:solidFill>
                  <a:latin typeface="华文细黑" panose="02010600040101010101" pitchFamily="2" charset="-122"/>
                  <a:ea typeface="华文细黑" panose="02010600040101010101" pitchFamily="2" charset="-122"/>
                </a:rPr>
              </a:br>
              <a:r>
                <a:rPr lang="en-US" altLang="zh-CN" sz="1600">
                  <a:solidFill>
                    <a:schemeClr val="bg1"/>
                  </a:solidFill>
                  <a:latin typeface="华文细黑" panose="02010600040101010101" pitchFamily="2" charset="-122"/>
                  <a:ea typeface="华文细黑" panose="02010600040101010101" pitchFamily="2" charset="-122"/>
                </a:rPr>
                <a:t>2</a:t>
              </a:r>
              <a:r>
                <a:rPr lang="zh-CN" altLang="en-US" sz="1600">
                  <a:solidFill>
                    <a:schemeClr val="bg1"/>
                  </a:solidFill>
                  <a:latin typeface="华文细黑" panose="02010600040101010101" pitchFamily="2" charset="-122"/>
                  <a:ea typeface="华文细黑" panose="02010600040101010101" pitchFamily="2" charset="-122"/>
                </a:rPr>
                <a:t>字节标记控制信息</a:t>
              </a:r>
            </a:p>
          </p:txBody>
        </p:sp>
      </p:grpSp>
      <p:sp>
        <p:nvSpPr>
          <p:cNvPr id="25603" name="文本占位符 25611"/>
          <p:cNvSpPr>
            <a:spLocks noGrp="1"/>
          </p:cNvSpPr>
          <p:nvPr>
            <p:ph idx="1"/>
          </p:nvPr>
        </p:nvSpPr>
        <p:spPr>
          <a:xfrm>
            <a:off x="0" y="2971800"/>
            <a:ext cx="8496300" cy="381000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140000"/>
              </a:lnSpc>
            </a:pPr>
            <a:r>
              <a:rPr lang="zh-CN" altLang="en-US" sz="2400">
                <a:effectLst/>
                <a:latin typeface="黑体" panose="02010609060101010101" pitchFamily="2" charset="-122"/>
              </a:rPr>
              <a:t>标记协议标识（</a:t>
            </a:r>
            <a:r>
              <a:rPr lang="en-US" altLang="zh-CN" sz="2400">
                <a:effectLst/>
                <a:latin typeface="黑体" panose="02010609060101010101" pitchFamily="2" charset="-122"/>
              </a:rPr>
              <a:t>TPID</a:t>
            </a:r>
            <a:r>
              <a:rPr lang="zh-CN" altLang="en-US" sz="2400">
                <a:effectLst/>
                <a:latin typeface="黑体" panose="02010609060101010101" pitchFamily="2" charset="-122"/>
              </a:rPr>
              <a:t>）</a:t>
            </a:r>
            <a:r>
              <a:rPr lang="en-US" altLang="zh-CN" sz="2400">
                <a:effectLst/>
                <a:latin typeface="黑体" panose="02010609060101010101" pitchFamily="2" charset="-122"/>
              </a:rPr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zh-CN" altLang="en-US" sz="2000">
                <a:effectLst/>
              </a:rPr>
              <a:t>固定值</a:t>
            </a:r>
            <a:r>
              <a:rPr lang="en-US" altLang="zh-CN" sz="2000">
                <a:effectLst/>
              </a:rPr>
              <a:t>0x8100,</a:t>
            </a:r>
            <a:r>
              <a:rPr lang="zh-CN" altLang="en-US" sz="2000">
                <a:effectLst/>
              </a:rPr>
              <a:t>表示该帧载有</a:t>
            </a:r>
            <a:r>
              <a:rPr lang="en-US" altLang="zh-CN" sz="2000">
                <a:effectLst/>
              </a:rPr>
              <a:t>802.1Q</a:t>
            </a:r>
            <a:r>
              <a:rPr lang="zh-CN" altLang="en-US" sz="2000">
                <a:effectLst/>
              </a:rPr>
              <a:t>标记信息</a:t>
            </a:r>
          </a:p>
          <a:p>
            <a:pPr eaLnBrk="1" hangingPunct="1">
              <a:lnSpc>
                <a:spcPct val="140000"/>
              </a:lnSpc>
            </a:pPr>
            <a:r>
              <a:rPr lang="zh-CN" altLang="en-US" sz="2400">
                <a:effectLst/>
                <a:latin typeface="黑体" panose="02010609060101010101" pitchFamily="2" charset="-122"/>
              </a:rPr>
              <a:t>标记控制信息（</a:t>
            </a:r>
            <a:r>
              <a:rPr lang="en-US" altLang="zh-CN" sz="2400">
                <a:effectLst/>
                <a:latin typeface="黑体" panose="02010609060101010101" pitchFamily="2" charset="-122"/>
              </a:rPr>
              <a:t>TCI</a:t>
            </a:r>
            <a:r>
              <a:rPr lang="zh-CN" altLang="en-US" sz="2400">
                <a:effectLst/>
                <a:latin typeface="黑体" panose="02010609060101010101" pitchFamily="2" charset="-122"/>
              </a:rPr>
              <a:t>）</a:t>
            </a:r>
            <a:r>
              <a:rPr lang="en-US" altLang="zh-CN" sz="2400">
                <a:effectLst/>
                <a:latin typeface="黑体" panose="02010609060101010101" pitchFamily="2" charset="-122"/>
              </a:rPr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CN" sz="2000">
                <a:effectLst/>
              </a:rPr>
              <a:t>Priority</a:t>
            </a:r>
            <a:r>
              <a:rPr lang="zh-CN" altLang="en-US" sz="2000">
                <a:effectLst/>
              </a:rPr>
              <a:t>：</a:t>
            </a:r>
            <a:r>
              <a:rPr lang="en-US" altLang="zh-CN" sz="2000">
                <a:effectLst/>
              </a:rPr>
              <a:t>3</a:t>
            </a:r>
            <a:r>
              <a:rPr lang="zh-CN" altLang="en-US" sz="2000">
                <a:effectLst/>
              </a:rPr>
              <a:t>比特，表示优先级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CN" sz="2000">
                <a:effectLst/>
              </a:rPr>
              <a:t>Canonical format indicator</a:t>
            </a:r>
            <a:r>
              <a:rPr lang="zh-CN" altLang="en-US" sz="2000">
                <a:effectLst/>
              </a:rPr>
              <a:t>：</a:t>
            </a:r>
            <a:r>
              <a:rPr lang="en-US" altLang="zh-CN" sz="2000">
                <a:effectLst/>
              </a:rPr>
              <a:t>1</a:t>
            </a:r>
            <a:r>
              <a:rPr lang="zh-CN" altLang="en-US" sz="2000">
                <a:effectLst/>
              </a:rPr>
              <a:t>比特，表示总线型以太网、</a:t>
            </a:r>
            <a:r>
              <a:rPr lang="en-US" altLang="zh-CN" sz="2000">
                <a:effectLst/>
              </a:rPr>
              <a:t>FDDI</a:t>
            </a:r>
            <a:r>
              <a:rPr lang="zh-CN" altLang="en-US" sz="2000">
                <a:effectLst/>
              </a:rPr>
              <a:t>、令牌环网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CN" sz="2000">
                <a:effectLst/>
              </a:rPr>
              <a:t>VlanID</a:t>
            </a:r>
            <a:r>
              <a:rPr lang="zh-CN" altLang="en-US" sz="2000">
                <a:effectLst/>
              </a:rPr>
              <a:t>：</a:t>
            </a:r>
            <a:r>
              <a:rPr lang="en-US" altLang="zh-CN" sz="2000">
                <a:effectLst/>
              </a:rPr>
              <a:t>12</a:t>
            </a:r>
            <a:r>
              <a:rPr lang="zh-CN" altLang="en-US" sz="2000">
                <a:effectLst/>
              </a:rPr>
              <a:t>比特，表示</a:t>
            </a:r>
            <a:r>
              <a:rPr lang="en-US" altLang="zh-CN" sz="2000">
                <a:effectLst/>
              </a:rPr>
              <a:t>VID</a:t>
            </a:r>
            <a:r>
              <a:rPr lang="zh-CN" altLang="en-US" sz="2000">
                <a:effectLst/>
              </a:rPr>
              <a:t>，范围</a:t>
            </a:r>
            <a:r>
              <a:rPr lang="en-US" altLang="zh-CN" sz="2000">
                <a:effectLst/>
              </a:rPr>
              <a:t>1</a:t>
            </a:r>
            <a:r>
              <a:rPr lang="zh-CN" altLang="en-US" sz="2000">
                <a:effectLst/>
              </a:rPr>
              <a:t>－</a:t>
            </a:r>
            <a:r>
              <a:rPr lang="en-US" altLang="zh-CN" sz="2000">
                <a:effectLst/>
              </a:rPr>
              <a:t>4094</a:t>
            </a:r>
          </a:p>
          <a:p>
            <a:pPr lvl="1" eaLnBrk="1" hangingPunct="1">
              <a:lnSpc>
                <a:spcPct val="90000"/>
              </a:lnSpc>
            </a:pPr>
            <a:endParaRPr lang="en-US" altLang="zh-CN" sz="2400">
              <a:effectLst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标题 26625"/>
          <p:cNvSpPr>
            <a:spLocks noGrp="1"/>
          </p:cNvSpPr>
          <p:nvPr>
            <p:ph type="title"/>
          </p:nvPr>
        </p:nvSpPr>
        <p:spPr>
          <a:xfrm>
            <a:off x="685800" y="381000"/>
            <a:ext cx="7499350" cy="777875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r>
              <a:rPr lang="en-US" altLang="zh-CN" sz="3600">
                <a:latin typeface="Times New Roman" panose="02020603050405020304" pitchFamily="2" charset="0"/>
                <a:cs typeface="Times New Roman" panose="02020603050405020304" pitchFamily="2" charset="0"/>
              </a:rPr>
              <a:t>802.1Q</a:t>
            </a:r>
            <a:r>
              <a:rPr lang="en-US" altLang="en-US" sz="3600">
                <a:latin typeface="Times New Roman" panose="02020603050405020304" pitchFamily="2" charset="0"/>
                <a:cs typeface="Times New Roman" panose="02020603050405020304" pitchFamily="2" charset="0"/>
              </a:rPr>
              <a:t>工作原理</a:t>
            </a:r>
            <a:endParaRPr lang="en-US" altLang="en-US" sz="3600"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2" name="文本占位符 26626"/>
          <p:cNvSpPr>
            <a:spLocks noGrp="1"/>
          </p:cNvSpPr>
          <p:nvPr>
            <p:ph idx="1"/>
          </p:nvPr>
        </p:nvSpPr>
        <p:spPr>
          <a:xfrm>
            <a:off x="85725" y="3906838"/>
            <a:ext cx="8229600" cy="3024187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130000"/>
              </a:lnSpc>
              <a:buFont typeface="Wingdings" panose="05000000000000000000" pitchFamily="2" charset="2"/>
              <a:buChar char="u"/>
            </a:pPr>
            <a:r>
              <a:rPr lang="en-US" altLang="zh-CN" sz="2400">
                <a:effectLst/>
                <a:latin typeface="Times New Roman" panose="02020603050405020304" pitchFamily="2" charset="0"/>
              </a:rPr>
              <a:t>802.1Q</a:t>
            </a:r>
            <a:r>
              <a:rPr lang="zh-CN" altLang="en-US" sz="2400">
                <a:effectLst/>
                <a:latin typeface="Times New Roman" panose="02020603050405020304" pitchFamily="2" charset="0"/>
              </a:rPr>
              <a:t>工作特点</a:t>
            </a:r>
          </a:p>
          <a:p>
            <a:pPr lvl="1" eaLnBrk="1" hangingPunct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altLang="zh-CN">
                <a:effectLst/>
                <a:latin typeface="Times New Roman" panose="02020603050405020304" pitchFamily="2" charset="0"/>
              </a:rPr>
              <a:t>802.1Q</a:t>
            </a:r>
            <a:r>
              <a:rPr lang="zh-CN" altLang="en-US">
                <a:effectLst/>
                <a:latin typeface="Times New Roman" panose="02020603050405020304" pitchFamily="2" charset="0"/>
              </a:rPr>
              <a:t>数据帧传输对于用户是完全透明的。</a:t>
            </a:r>
          </a:p>
          <a:p>
            <a:pPr lvl="1" eaLnBrk="1" hangingPunct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altLang="zh-CN">
                <a:effectLst/>
                <a:latin typeface="Times New Roman" panose="02020603050405020304" pitchFamily="2" charset="0"/>
              </a:rPr>
              <a:t>Trunk</a:t>
            </a:r>
            <a:r>
              <a:rPr lang="zh-CN" altLang="en-US">
                <a:effectLst/>
                <a:latin typeface="Times New Roman" panose="02020603050405020304" pitchFamily="2" charset="0"/>
              </a:rPr>
              <a:t>上默认会转发交换机上存在的所有</a:t>
            </a:r>
            <a:r>
              <a:rPr lang="en-US" altLang="zh-CN">
                <a:effectLst/>
                <a:latin typeface="Times New Roman" panose="02020603050405020304" pitchFamily="2" charset="0"/>
              </a:rPr>
              <a:t>VLAN</a:t>
            </a:r>
            <a:r>
              <a:rPr lang="zh-CN" altLang="en-US">
                <a:effectLst/>
                <a:latin typeface="Times New Roman" panose="02020603050405020304" pitchFamily="2" charset="0"/>
              </a:rPr>
              <a:t>的数据。</a:t>
            </a:r>
          </a:p>
          <a:p>
            <a:pPr lvl="1" eaLnBrk="1" hangingPunct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zh-CN" altLang="en-US">
                <a:effectLst/>
                <a:latin typeface="Times New Roman" panose="02020603050405020304" pitchFamily="2" charset="0"/>
              </a:rPr>
              <a:t>交换机在从</a:t>
            </a:r>
            <a:r>
              <a:rPr lang="en-US" altLang="zh-CN">
                <a:effectLst/>
                <a:latin typeface="Times New Roman" panose="02020603050405020304" pitchFamily="2" charset="0"/>
              </a:rPr>
              <a:t>Trunk</a:t>
            </a:r>
            <a:r>
              <a:rPr lang="zh-CN" altLang="en-US">
                <a:effectLst/>
                <a:latin typeface="Times New Roman" panose="02020603050405020304" pitchFamily="2" charset="0"/>
              </a:rPr>
              <a:t>口转发数据前会在数据打上个</a:t>
            </a:r>
            <a:r>
              <a:rPr lang="en-US" altLang="zh-CN">
                <a:effectLst/>
                <a:latin typeface="Times New Roman" panose="02020603050405020304" pitchFamily="2" charset="0"/>
              </a:rPr>
              <a:t>Tag</a:t>
            </a:r>
            <a:r>
              <a:rPr lang="zh-CN" altLang="en-US">
                <a:effectLst/>
                <a:latin typeface="Times New Roman" panose="02020603050405020304" pitchFamily="2" charset="0"/>
              </a:rPr>
              <a:t>标签，在到达另一交换机后，再剥去此标签。</a:t>
            </a:r>
          </a:p>
          <a:p>
            <a:pPr eaLnBrk="1" hangingPunct="1">
              <a:lnSpc>
                <a:spcPct val="130000"/>
              </a:lnSpc>
              <a:buFont typeface="Wingdings" panose="05000000000000000000" pitchFamily="2" charset="2"/>
              <a:buChar char="u"/>
            </a:pPr>
            <a:r>
              <a:rPr lang="zh-CN" altLang="en-US">
                <a:effectLst/>
                <a:latin typeface="Times New Roman" panose="02020603050405020304" pitchFamily="2" charset="0"/>
              </a:rPr>
              <a:t>注意：如果发送的数据帧在同一台交换机上，不经过</a:t>
            </a:r>
            <a:r>
              <a:rPr lang="en-US" altLang="zh-CN">
                <a:effectLst/>
                <a:latin typeface="Times New Roman" panose="02020603050405020304" pitchFamily="2" charset="0"/>
              </a:rPr>
              <a:t>Trunk</a:t>
            </a:r>
            <a:r>
              <a:rPr lang="zh-CN" altLang="en-US">
                <a:effectLst/>
                <a:latin typeface="Times New Roman" panose="02020603050405020304" pitchFamily="2" charset="0"/>
              </a:rPr>
              <a:t>链路时，不需要加标签。 </a:t>
            </a:r>
          </a:p>
        </p:txBody>
      </p:sp>
      <p:sp>
        <p:nvSpPr>
          <p:cNvPr id="26627" name="直接连接符 26627"/>
          <p:cNvSpPr/>
          <p:nvPr/>
        </p:nvSpPr>
        <p:spPr>
          <a:xfrm>
            <a:off x="2613025" y="2814638"/>
            <a:ext cx="3686175" cy="0"/>
          </a:xfrm>
          <a:prstGeom prst="line">
            <a:avLst/>
          </a:prstGeom>
          <a:ln w="5715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  <a:effectLst>
            <a:outerShdw dist="17961" dir="2699999" algn="ctr" rotWithShape="0">
              <a:schemeClr val="tx1"/>
            </a:outerShdw>
          </a:effectLst>
        </p:spPr>
      </p:sp>
      <p:pic>
        <p:nvPicPr>
          <p:cNvPr id="26628" name="图片 26628" descr="Route-processo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2300" y="2527300"/>
            <a:ext cx="1079500" cy="5429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29" name="图片 26629" descr="PC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5225" y="3151188"/>
            <a:ext cx="720725" cy="6334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30" name="任意多边形 26630"/>
          <p:cNvSpPr/>
          <p:nvPr/>
        </p:nvSpPr>
        <p:spPr>
          <a:xfrm>
            <a:off x="1450975" y="2743200"/>
            <a:ext cx="1050925" cy="538163"/>
          </a:xfrm>
          <a:custGeom>
            <a:avLst/>
            <a:gdLst/>
            <a:ahLst/>
            <a:cxnLst>
              <a:cxn ang="0">
                <a:pos x="1049262" y="0"/>
              </a:cxn>
              <a:cxn ang="0">
                <a:pos x="0" y="0"/>
              </a:cxn>
              <a:cxn ang="0">
                <a:pos x="0" y="536281"/>
              </a:cxn>
            </a:cxnLst>
            <a:rect l="0" t="0" r="0" b="0"/>
            <a:pathLst>
              <a:path w="632" h="286">
                <a:moveTo>
                  <a:pt x="631" y="0"/>
                </a:moveTo>
                <a:lnTo>
                  <a:pt x="0" y="0"/>
                </a:lnTo>
                <a:lnTo>
                  <a:pt x="0" y="285"/>
                </a:lnTo>
              </a:path>
            </a:pathLst>
          </a:custGeom>
          <a:noFill/>
          <a:ln w="25400" cap="rnd" cmpd="sng">
            <a:solidFill>
              <a:schemeClr val="accent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tx1">
                <a:alpha val="100000"/>
              </a:schemeClr>
            </a:outerShdw>
          </a:effectLst>
        </p:spPr>
        <p:txBody>
          <a:bodyPr/>
          <a:lstStyle/>
          <a:p>
            <a:endParaRPr lang="zh-CN" altLang="en-US"/>
          </a:p>
        </p:txBody>
      </p:sp>
      <p:pic>
        <p:nvPicPr>
          <p:cNvPr id="26631" name="图片 26631" descr="Route-processo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7750" y="2560638"/>
            <a:ext cx="1079500" cy="542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32" name="任意多边形 26632"/>
          <p:cNvSpPr/>
          <p:nvPr/>
        </p:nvSpPr>
        <p:spPr>
          <a:xfrm>
            <a:off x="6746875" y="2713038"/>
            <a:ext cx="1041400" cy="511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39635" y="0"/>
              </a:cxn>
              <a:cxn ang="0">
                <a:pos x="1039635" y="508499"/>
              </a:cxn>
            </a:cxnLst>
            <a:rect l="0" t="0" r="0" b="0"/>
            <a:pathLst>
              <a:path w="590" h="191">
                <a:moveTo>
                  <a:pt x="0" y="0"/>
                </a:moveTo>
                <a:lnTo>
                  <a:pt x="589" y="0"/>
                </a:lnTo>
                <a:lnTo>
                  <a:pt x="589" y="190"/>
                </a:lnTo>
              </a:path>
            </a:pathLst>
          </a:custGeom>
          <a:noFill/>
          <a:ln w="25400" cap="rnd" cmpd="sng">
            <a:solidFill>
              <a:schemeClr val="accent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tx1">
                <a:alpha val="100000"/>
              </a:scheme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26634" name="矩形 26633"/>
          <p:cNvSpPr/>
          <p:nvPr/>
        </p:nvSpPr>
        <p:spPr>
          <a:xfrm>
            <a:off x="1196975" y="3463925"/>
            <a:ext cx="473075" cy="160338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矩形 26634"/>
          <p:cNvSpPr/>
          <p:nvPr/>
        </p:nvSpPr>
        <p:spPr>
          <a:xfrm>
            <a:off x="1739900" y="3224213"/>
            <a:ext cx="381000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zh-CN" sz="1600" b="1">
                <a:latin typeface="宋体" panose="02010600030101010101" pitchFamily="2" charset="-122"/>
              </a:rPr>
              <a:t>A</a:t>
            </a:r>
          </a:p>
        </p:txBody>
      </p:sp>
      <p:sp>
        <p:nvSpPr>
          <p:cNvPr id="26636" name="矩形 26635"/>
          <p:cNvSpPr/>
          <p:nvPr/>
        </p:nvSpPr>
        <p:spPr>
          <a:xfrm>
            <a:off x="2460625" y="2022475"/>
            <a:ext cx="1219200" cy="366713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zh-CN" altLang="en-US" b="1">
                <a:effectLst>
                  <a:outerShdw blurRad="38100" dist="38100" dir="2700000">
                    <a:srgbClr val="FFFFFF"/>
                  </a:outerShdw>
                </a:effectLst>
                <a:latin typeface="宋体" panose="02010600030101010101" pitchFamily="2" charset="-122"/>
              </a:rPr>
              <a:t>交换机</a:t>
            </a:r>
            <a:r>
              <a:rPr lang="en-US" altLang="zh-CN" b="1">
                <a:effectLst>
                  <a:outerShdw blurRad="38100" dist="38100" dir="2700000">
                    <a:srgbClr val="FFFFFF"/>
                  </a:outerShdw>
                </a:effectLst>
                <a:latin typeface="宋体" panose="02010600030101010101" pitchFamily="2" charset="-122"/>
              </a:rPr>
              <a:t>1</a:t>
            </a:r>
          </a:p>
        </p:txBody>
      </p:sp>
      <p:sp>
        <p:nvSpPr>
          <p:cNvPr id="26637" name="矩形 26636"/>
          <p:cNvSpPr/>
          <p:nvPr/>
        </p:nvSpPr>
        <p:spPr>
          <a:xfrm>
            <a:off x="5680075" y="1998663"/>
            <a:ext cx="1219200" cy="366713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zh-CN" altLang="en-US" b="1">
                <a:effectLst>
                  <a:outerShdw blurRad="38100" dist="38100" dir="2700000">
                    <a:srgbClr val="FFFFFF"/>
                  </a:outerShdw>
                </a:effectLst>
                <a:latin typeface="宋体" panose="02010600030101010101" pitchFamily="2" charset="-122"/>
              </a:rPr>
              <a:t>交换机</a:t>
            </a:r>
            <a:r>
              <a:rPr lang="en-US" altLang="zh-CN" b="1">
                <a:effectLst>
                  <a:outerShdw blurRad="38100" dist="38100" dir="2700000">
                    <a:srgbClr val="FFFFFF"/>
                  </a:outerShdw>
                </a:effectLst>
                <a:latin typeface="宋体" panose="02010600030101010101" pitchFamily="2" charset="-122"/>
              </a:rPr>
              <a:t>2</a:t>
            </a:r>
          </a:p>
        </p:txBody>
      </p:sp>
      <p:grpSp>
        <p:nvGrpSpPr>
          <p:cNvPr id="26638" name="组合 26637"/>
          <p:cNvGrpSpPr/>
          <p:nvPr/>
        </p:nvGrpSpPr>
        <p:grpSpPr>
          <a:xfrm>
            <a:off x="2317750" y="2671763"/>
            <a:ext cx="644525" cy="166687"/>
            <a:chOff x="0" y="0"/>
            <a:chExt cx="407" cy="105"/>
          </a:xfrm>
        </p:grpSpPr>
        <p:sp>
          <p:nvSpPr>
            <p:cNvPr id="26647" name="矩形 26638"/>
            <p:cNvSpPr/>
            <p:nvPr/>
          </p:nvSpPr>
          <p:spPr>
            <a:xfrm>
              <a:off x="0" y="1"/>
              <a:ext cx="124" cy="104"/>
            </a:xfrm>
            <a:prstGeom prst="rect">
              <a:avLst/>
            </a:prstGeom>
            <a:solidFill>
              <a:schemeClr val="accent2"/>
            </a:solidFill>
            <a:ln w="127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  <a:effectLst>
              <a:outerShdw algn="ctr" rotWithShape="0">
                <a:schemeClr val="tx1"/>
              </a:outerShdw>
            </a:effectLst>
          </p:spPr>
          <p:txBody>
            <a:bodyPr/>
            <a:lstStyle/>
            <a:p>
              <a:pPr algn="ctr"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6648" name="矩形 26639"/>
            <p:cNvSpPr/>
            <p:nvPr/>
          </p:nvSpPr>
          <p:spPr>
            <a:xfrm>
              <a:off x="110" y="0"/>
              <a:ext cx="297" cy="101"/>
            </a:xfrm>
            <a:prstGeom prst="rect">
              <a:avLst/>
            </a:prstGeom>
            <a:solidFill>
              <a:schemeClr val="tx1"/>
            </a:solidFill>
            <a:ln w="9525">
              <a:noFill/>
            </a:ln>
          </p:spPr>
          <p:txBody>
            <a:bodyPr/>
            <a:lstStyle/>
            <a:p>
              <a:pPr algn="ctr" eaLnBrk="1" hangingPunct="1"/>
              <a:endParaRPr lang="zh-CN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26641" name="矩形 26640"/>
          <p:cNvSpPr/>
          <p:nvPr/>
        </p:nvSpPr>
        <p:spPr>
          <a:xfrm>
            <a:off x="2317750" y="2671763"/>
            <a:ext cx="215900" cy="161925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algn="ctr" rotWithShape="0">
              <a:schemeClr val="tx1"/>
            </a:outerShdw>
          </a:effectLst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26639" name="图片 26641" descr="PC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0" y="3079750"/>
            <a:ext cx="720725" cy="6334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40" name="矩形 26642"/>
          <p:cNvSpPr/>
          <p:nvPr/>
        </p:nvSpPr>
        <p:spPr>
          <a:xfrm>
            <a:off x="7213600" y="3151188"/>
            <a:ext cx="381000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zh-CN" sz="1600" b="1">
                <a:latin typeface="宋体" panose="02010600030101010101" pitchFamily="2" charset="-122"/>
              </a:rPr>
              <a:t>B</a:t>
            </a:r>
          </a:p>
        </p:txBody>
      </p:sp>
      <p:sp>
        <p:nvSpPr>
          <p:cNvPr id="26644" name="矩形 26643"/>
          <p:cNvSpPr/>
          <p:nvPr/>
        </p:nvSpPr>
        <p:spPr>
          <a:xfrm>
            <a:off x="6134100" y="2673350"/>
            <a:ext cx="196850" cy="165100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algn="ctr" rotWithShape="0">
              <a:schemeClr val="tx1"/>
            </a:outerShdw>
          </a:effectLst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6645" name="矩形 26644"/>
          <p:cNvSpPr/>
          <p:nvPr/>
        </p:nvSpPr>
        <p:spPr>
          <a:xfrm>
            <a:off x="6308725" y="2671763"/>
            <a:ext cx="473075" cy="160337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/>
          <a:lstStyle/>
          <a:p>
            <a:pPr algn="ctr" eaLnBrk="1" hangingPunct="1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6643" name="椭圆形标注 26645"/>
          <p:cNvSpPr/>
          <p:nvPr/>
        </p:nvSpPr>
        <p:spPr>
          <a:xfrm>
            <a:off x="371475" y="2311400"/>
            <a:ext cx="1152525" cy="577850"/>
          </a:xfrm>
          <a:prstGeom prst="wedgeEllipseCallout">
            <a:avLst>
              <a:gd name="adj1" fmla="val 28926"/>
              <a:gd name="adj2" fmla="val 121977"/>
            </a:avLst>
          </a:prstGeom>
          <a:solidFill>
            <a:srgbClr val="CED3DE">
              <a:alpha val="50195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 eaLnBrk="1" hangingPunct="1"/>
            <a:r>
              <a:rPr lang="zh-CN" altLang="en-US" sz="1400" b="1">
                <a:solidFill>
                  <a:srgbClr val="A4001B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数据帧</a:t>
            </a:r>
          </a:p>
        </p:txBody>
      </p:sp>
      <p:sp>
        <p:nvSpPr>
          <p:cNvPr id="4" name="椭圆形标注 26646"/>
          <p:cNvSpPr/>
          <p:nvPr/>
        </p:nvSpPr>
        <p:spPr>
          <a:xfrm>
            <a:off x="1739900" y="1374775"/>
            <a:ext cx="1511300" cy="577850"/>
          </a:xfrm>
          <a:prstGeom prst="wedgeEllipseCallout">
            <a:avLst>
              <a:gd name="adj1" fmla="val -5569"/>
              <a:gd name="adj2" fmla="val 150000"/>
            </a:avLst>
          </a:prstGeom>
          <a:solidFill>
            <a:srgbClr val="CED3DE">
              <a:alpha val="50195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algn="ctr" eaLnBrk="1" hangingPunct="1"/>
            <a:r>
              <a:rPr lang="en-US" altLang="zh-CN" sz="1400" b="1">
                <a:solidFill>
                  <a:srgbClr val="A4001B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Tag</a:t>
            </a:r>
            <a:r>
              <a:rPr lang="zh-CN" altLang="en-US" sz="1400" b="1">
                <a:solidFill>
                  <a:srgbClr val="A4001B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标签</a:t>
            </a:r>
          </a:p>
        </p:txBody>
      </p:sp>
      <p:sp>
        <p:nvSpPr>
          <p:cNvPr id="5" name="文本框 26647"/>
          <p:cNvSpPr txBox="1"/>
          <p:nvPr/>
        </p:nvSpPr>
        <p:spPr>
          <a:xfrm>
            <a:off x="3276600" y="2362200"/>
            <a:ext cx="765175" cy="3667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>
            <a:spAutoFit/>
          </a:bodyPr>
          <a:lstStyle/>
          <a:p>
            <a:pPr eaLnBrk="1" hangingPunct="1">
              <a:buNone/>
            </a:pPr>
            <a:r>
              <a:rPr lang="en-US" altLang="zh-CN" b="1">
                <a:effectLst>
                  <a:outerShdw blurRad="38100" dist="38100" dir="2700000">
                    <a:srgbClr val="FFFFFF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Trunk</a:t>
            </a:r>
            <a:endParaRPr lang="en-US" altLang="zh-CN" b="1">
              <a:effectLst>
                <a:outerShdw blurRad="38100" dist="38100" dir="2700000">
                  <a:srgbClr val="FFFFFF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26649" name="文本框 26648"/>
          <p:cNvSpPr txBox="1"/>
          <p:nvPr/>
        </p:nvSpPr>
        <p:spPr>
          <a:xfrm>
            <a:off x="4911725" y="2336800"/>
            <a:ext cx="762000" cy="3667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>
            <a:spAutoFit/>
          </a:bodyPr>
          <a:lstStyle/>
          <a:p>
            <a:pPr eaLnBrk="1" hangingPunct="1">
              <a:buNone/>
            </a:pPr>
            <a:r>
              <a:rPr lang="en-US" altLang="zh-CN" b="1">
                <a:effectLst>
                  <a:outerShdw blurRad="38100" dist="38100" dir="2700000">
                    <a:srgbClr val="FFFFFF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Trunk</a:t>
            </a:r>
            <a:endParaRPr lang="en-US" altLang="zh-CN" b="1">
              <a:effectLst>
                <a:outerShdw blurRad="38100" dist="38100" dir="2700000">
                  <a:srgbClr val="FFFFFF"/>
                </a:outerShdw>
              </a:effectLst>
              <a:latin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1 -0.0176 C -0.00764 -0.02755 -0.00556 -0.04005 -0.00312 -0.05 C -0.00312 -0.05209 -0.0026 -0.06806 -0.00382 -0.07315 C -0.00399 -0.07963 -0.00434 -0.08612 -0.00451 -0.0926 C -0.00469 -0.1 -0.0059 -0.10741 -0.00521 -0.11482 C -0.00521 -0.11528 -0.00069 -0.11297 -0.00035 -0.11297 C 0.00486 -0.11204 0.01806 -0.11135 0.02188 -0.11112 C 0.03073 -0.11227 0.03906 -0.11227 0.04826 -0.11297 C 0.05747 -0.11274 0.06684 -0.11297 0.07604 -0.11204 C 0.0783 -0.11181 0.08229 -0.10926 0.08229 -0.10903 C 0.08854 -0.10996 0.09149 -0.11065 0.09688 -0.11204 C 0.10903 -0.11065 0.12101 -0.11112 0.13299 -0.11297 C 0.1349 -0.11459 0.13924 -0.11667 0.13924 -0.11644 C 0.14219 -0.11574 0.14115 -0.11574 0.14271 -0.11574 L 0.14757 -0.11574 " pathEditMode="relative" rAng="0" ptsTypes="fffffffffffffAA">
                                      <p:cBhvr>
                                        <p:cTn id="6" dur="2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-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11111E-6 L 0.39427 -0.0016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6 -0.00417 C 0.0691 -0.00834 0.11076 -0.0125 0.12899 -0.00417 C 0.14722 0.00416 0.13802 0.0368 0.13732 0.04583 " pathEditMode="relative" ptsTypes="aaA">
                                      <p:cBhvr>
                                        <p:cTn id="37" dur="2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标题 27649"/>
          <p:cNvSpPr>
            <a:spLocks noGrp="1"/>
          </p:cNvSpPr>
          <p:nvPr>
            <p:ph type="title"/>
          </p:nvPr>
        </p:nvSpPr>
        <p:spPr>
          <a:xfrm>
            <a:off x="533400" y="457200"/>
            <a:ext cx="7499350" cy="777875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r>
              <a:rPr lang="en-US" altLang="en-US" sz="3200">
                <a:latin typeface="Times New Roman" panose="02020603050405020304" pitchFamily="2" charset="0"/>
                <a:cs typeface="Times New Roman" panose="02020603050405020304" pitchFamily="2" charset="0"/>
              </a:rPr>
              <a:t>配置</a:t>
            </a:r>
            <a:r>
              <a:rPr lang="en-US" altLang="zh-CN" sz="3200">
                <a:latin typeface="Times New Roman" panose="02020603050405020304" pitchFamily="2" charset="0"/>
                <a:cs typeface="Times New Roman" panose="02020603050405020304" pitchFamily="2" charset="0"/>
              </a:rPr>
              <a:t>Tag VLAN-Trunk</a:t>
            </a:r>
            <a:endParaRPr lang="en-US" altLang="zh-CN" sz="3200">
              <a:latin typeface="Times New Roman" panose="02020603050405020304" pitchFamily="2" charset="0"/>
              <a:ea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sp>
        <p:nvSpPr>
          <p:cNvPr id="2" name="文本占位符 27650"/>
          <p:cNvSpPr>
            <a:spLocks noGrp="1"/>
          </p:cNvSpPr>
          <p:nvPr>
            <p:ph idx="1"/>
          </p:nvPr>
        </p:nvSpPr>
        <p:spPr>
          <a:xfrm>
            <a:off x="-58420" y="1032510"/>
            <a:ext cx="8710295" cy="604139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zh-CN" altLang="en-US" sz="2000" dirty="0">
                <a:effectLst/>
                <a:latin typeface="黑体" panose="02010609060101010101" pitchFamily="2" charset="-122"/>
              </a:rPr>
              <a:t>把</a:t>
            </a:r>
            <a:r>
              <a:rPr lang="en-US" altLang="zh-CN" sz="2000" dirty="0">
                <a:effectLst/>
                <a:latin typeface="黑体" panose="02010609060101010101" pitchFamily="2" charset="-122"/>
              </a:rPr>
              <a:t>Fa0/1</a:t>
            </a:r>
            <a:r>
              <a:rPr lang="zh-CN" altLang="en-US" sz="2000" dirty="0">
                <a:effectLst/>
                <a:latin typeface="黑体" panose="02010609060101010101" pitchFamily="2" charset="-122"/>
              </a:rPr>
              <a:t>配成</a:t>
            </a:r>
            <a:r>
              <a:rPr lang="en-US" altLang="zh-CN" sz="2000" dirty="0">
                <a:effectLst/>
                <a:latin typeface="黑体" panose="02010609060101010101" pitchFamily="2" charset="-122"/>
              </a:rPr>
              <a:t>Trunk</a:t>
            </a:r>
            <a:r>
              <a:rPr lang="zh-CN" altLang="en-US" sz="2000" dirty="0">
                <a:effectLst/>
                <a:latin typeface="黑体" panose="02010609060101010101" pitchFamily="2" charset="-122"/>
              </a:rPr>
              <a:t>口</a:t>
            </a:r>
          </a:p>
          <a:p>
            <a:pPr lvl="1" eaLnBrk="1" hangingPunct="1"/>
            <a:r>
              <a:rPr lang="en-US" altLang="zh-CN" sz="2000" dirty="0">
                <a:effectLst/>
              </a:rPr>
              <a:t>&lt;</a:t>
            </a:r>
            <a:r>
              <a:rPr lang="zh-CN" altLang="en-US" sz="2000" dirty="0">
                <a:sym typeface="+mn-ea"/>
              </a:rPr>
              <a:t>Switch</a:t>
            </a:r>
            <a:r>
              <a:rPr lang="en-US" altLang="zh-CN" sz="2000" dirty="0">
                <a:effectLst/>
              </a:rPr>
              <a:t>&gt; system-view</a:t>
            </a:r>
          </a:p>
          <a:p>
            <a:pPr lvl="1" eaLnBrk="1" hangingPunct="1"/>
            <a:r>
              <a:rPr lang="en-US" altLang="zh-CN" sz="2000" dirty="0">
                <a:effectLst/>
              </a:rPr>
              <a:t>[</a:t>
            </a:r>
            <a:r>
              <a:rPr lang="zh-CN" altLang="en-US" sz="2000" dirty="0">
                <a:sym typeface="+mn-ea"/>
              </a:rPr>
              <a:t>Switch</a:t>
            </a:r>
            <a:r>
              <a:rPr lang="en-US" altLang="zh-CN" sz="2000" dirty="0">
                <a:effectLst/>
              </a:rPr>
              <a:t>] interface </a:t>
            </a:r>
            <a:r>
              <a:rPr lang="en-US" altLang="zh-CN" sz="2000" dirty="0" err="1">
                <a:effectLst/>
              </a:rPr>
              <a:t>GigabitEthernet</a:t>
            </a:r>
            <a:r>
              <a:rPr lang="en-US" altLang="zh-CN" sz="2000" dirty="0">
                <a:effectLst/>
              </a:rPr>
              <a:t> 0/0/1# </a:t>
            </a:r>
            <a:r>
              <a:rPr lang="zh-CN" altLang="en-US" sz="2000" dirty="0">
                <a:effectLst/>
              </a:rPr>
              <a:t>按你的设备实际槽</a:t>
            </a:r>
            <a:r>
              <a:rPr lang="en-US" altLang="zh-CN" sz="2000" dirty="0">
                <a:effectLst/>
              </a:rPr>
              <a:t>/</a:t>
            </a:r>
            <a:r>
              <a:rPr lang="zh-CN" altLang="en-US" sz="2000" dirty="0">
                <a:effectLst/>
              </a:rPr>
              <a:t>端口调整</a:t>
            </a:r>
            <a:r>
              <a:rPr lang="en-US" altLang="zh-CN" sz="2000" dirty="0">
                <a:effectLst/>
              </a:rPr>
              <a:t>[</a:t>
            </a:r>
            <a:r>
              <a:rPr lang="zh-CN" altLang="en-US" sz="2000" dirty="0">
                <a:sym typeface="+mn-ea"/>
              </a:rPr>
              <a:t>Switch</a:t>
            </a:r>
            <a:r>
              <a:rPr lang="en-US" altLang="zh-CN" sz="2000" dirty="0">
                <a:effectLst/>
              </a:rPr>
              <a:t>-GigabitEthernet0/0/1] port link-type trunk</a:t>
            </a:r>
          </a:p>
          <a:p>
            <a:pPr lvl="1" eaLnBrk="1" hangingPunct="1"/>
            <a:r>
              <a:rPr lang="en-US" altLang="zh-CN" sz="2000" dirty="0">
                <a:effectLst/>
              </a:rPr>
              <a:t>[</a:t>
            </a:r>
            <a:r>
              <a:rPr lang="zh-CN" altLang="en-US" sz="2000" dirty="0">
                <a:sym typeface="+mn-ea"/>
              </a:rPr>
              <a:t>Switch</a:t>
            </a:r>
            <a:r>
              <a:rPr lang="en-US" altLang="zh-CN" sz="2000" dirty="0">
                <a:effectLst/>
              </a:rPr>
              <a:t>-GigabitEthernet0/0/1] port trunk allow-pass </a:t>
            </a:r>
            <a:r>
              <a:rPr lang="en-US" altLang="zh-CN" sz="2000" dirty="0" err="1">
                <a:effectLst/>
              </a:rPr>
              <a:t>vlan</a:t>
            </a:r>
            <a:r>
              <a:rPr lang="en-US" altLang="zh-CN" sz="2000" dirty="0">
                <a:effectLst/>
              </a:rPr>
              <a:t> all  </a:t>
            </a:r>
          </a:p>
          <a:p>
            <a:pPr lvl="0" eaLnBrk="1" hangingPunct="1"/>
            <a:r>
              <a:rPr lang="en-US" altLang="zh-CN" sz="2000" dirty="0">
                <a:effectLst/>
                <a:latin typeface="黑体" panose="02010609060101010101" pitchFamily="2" charset="-122"/>
              </a:rPr>
              <a:t>把端口Fa0/20 </a:t>
            </a:r>
            <a:r>
              <a:rPr lang="en-US" altLang="zh-CN" sz="2000" dirty="0" err="1">
                <a:effectLst/>
                <a:latin typeface="黑体" panose="02010609060101010101" pitchFamily="2" charset="-122"/>
              </a:rPr>
              <a:t>配置为Trunk端口，但是不包含VLAN</a:t>
            </a:r>
            <a:r>
              <a:rPr lang="en-US" altLang="zh-CN" sz="2000" dirty="0">
                <a:effectLst/>
                <a:latin typeface="黑体" panose="02010609060101010101" pitchFamily="2" charset="-122"/>
              </a:rPr>
              <a:t> 2</a:t>
            </a:r>
          </a:p>
          <a:p>
            <a:pPr lvl="1" eaLnBrk="1" hangingPunct="1"/>
            <a:r>
              <a:rPr lang="en-US" altLang="zh-CN" sz="2000" dirty="0">
                <a:effectLst/>
              </a:rPr>
              <a:t>[</a:t>
            </a:r>
            <a:r>
              <a:rPr lang="zh-CN" altLang="en-US" sz="2000" dirty="0">
                <a:sym typeface="+mn-ea"/>
              </a:rPr>
              <a:t>Switch</a:t>
            </a:r>
            <a:r>
              <a:rPr lang="en-US" altLang="zh-CN" sz="2000" dirty="0">
                <a:effectLst/>
              </a:rPr>
              <a:t>] interface </a:t>
            </a:r>
            <a:r>
              <a:rPr lang="en-US" altLang="zh-CN" sz="2000" dirty="0" err="1">
                <a:effectLst/>
              </a:rPr>
              <a:t>GigabitEthernet</a:t>
            </a:r>
            <a:r>
              <a:rPr lang="en-US" altLang="zh-CN" sz="2000" dirty="0">
                <a:effectLst/>
              </a:rPr>
              <a:t> 0/0/20</a:t>
            </a:r>
            <a:r>
              <a:rPr lang="en-US" altLang="zh-CN" sz="1800" dirty="0">
                <a:effectLst/>
                <a:sym typeface="+mn-ea"/>
              </a:rPr>
              <a:t>#</a:t>
            </a:r>
            <a:r>
              <a:rPr lang="zh-CN" altLang="en-US" sz="1800" dirty="0">
                <a:effectLst/>
                <a:sym typeface="+mn-ea"/>
              </a:rPr>
              <a:t>按你的设备实际槽</a:t>
            </a:r>
            <a:r>
              <a:rPr lang="en-US" altLang="zh-CN" sz="1800" dirty="0">
                <a:effectLst/>
                <a:sym typeface="+mn-ea"/>
              </a:rPr>
              <a:t>/</a:t>
            </a:r>
            <a:r>
              <a:rPr lang="zh-CN" altLang="en-US" sz="1800" dirty="0">
                <a:effectLst/>
                <a:sym typeface="+mn-ea"/>
              </a:rPr>
              <a:t>端口调整</a:t>
            </a:r>
            <a:endParaRPr lang="en-US" altLang="zh-CN" sz="1800" dirty="0">
              <a:effectLst/>
            </a:endParaRPr>
          </a:p>
          <a:p>
            <a:pPr lvl="1" eaLnBrk="1" hangingPunct="1"/>
            <a:r>
              <a:rPr lang="en-US" altLang="zh-CN" sz="2000" dirty="0">
                <a:effectLst/>
              </a:rPr>
              <a:t>[</a:t>
            </a:r>
            <a:r>
              <a:rPr lang="zh-CN" altLang="en-US" sz="2000" dirty="0">
                <a:sym typeface="+mn-ea"/>
              </a:rPr>
              <a:t>Switch</a:t>
            </a:r>
            <a:r>
              <a:rPr lang="en-US" altLang="zh-CN" sz="2000" dirty="0">
                <a:effectLst/>
              </a:rPr>
              <a:t>-GigabitEthernet0/0/20] port link-type trunk</a:t>
            </a:r>
          </a:p>
          <a:p>
            <a:pPr lvl="1" eaLnBrk="1" hangingPunct="1"/>
            <a:r>
              <a:rPr lang="en-US" altLang="zh-CN" sz="2000" dirty="0">
                <a:effectLst/>
              </a:rPr>
              <a:t>[</a:t>
            </a:r>
            <a:r>
              <a:rPr lang="zh-CN" altLang="en-US" sz="2000" dirty="0">
                <a:sym typeface="+mn-ea"/>
              </a:rPr>
              <a:t>Switch</a:t>
            </a:r>
            <a:r>
              <a:rPr lang="en-US" altLang="zh-CN" sz="2000" dirty="0">
                <a:effectLst/>
              </a:rPr>
              <a:t>-GigabitEthernet0/0/20] undo port trunk allow-pass </a:t>
            </a:r>
            <a:r>
              <a:rPr lang="en-US" altLang="zh-CN" sz="2000" dirty="0" err="1">
                <a:effectLst/>
              </a:rPr>
              <a:t>vlan</a:t>
            </a:r>
            <a:r>
              <a:rPr lang="en-US" altLang="zh-CN" sz="2000" dirty="0">
                <a:effectLst/>
              </a:rPr>
              <a:t> 2   </a:t>
            </a:r>
            <a:endParaRPr lang="zh-CN" altLang="en-US" sz="2000" dirty="0">
              <a:effectLst/>
            </a:endParaRPr>
          </a:p>
          <a:p>
            <a:pPr lvl="1" eaLnBrk="1" hangingPunct="1"/>
            <a:r>
              <a:rPr lang="en-US" altLang="zh-CN" sz="2000" dirty="0">
                <a:effectLst/>
              </a:rPr>
              <a:t>[</a:t>
            </a:r>
            <a:r>
              <a:rPr lang="zh-CN" altLang="en-US" sz="2000" dirty="0">
                <a:sym typeface="+mn-ea"/>
              </a:rPr>
              <a:t>Switch</a:t>
            </a:r>
            <a:r>
              <a:rPr lang="en-US" altLang="zh-CN" sz="2000" dirty="0">
                <a:effectLst/>
              </a:rPr>
              <a:t>-GigabitEthernet0/0/20] quit</a:t>
            </a:r>
          </a:p>
          <a:p>
            <a:pPr lvl="0" eaLnBrk="1" hangingPunct="1"/>
            <a:r>
              <a:rPr lang="zh-CN" altLang="en-US" sz="2000" dirty="0">
                <a:effectLst/>
              </a:rPr>
              <a:t>验证命令</a:t>
            </a:r>
            <a:r>
              <a:rPr lang="en-US" altLang="zh-CN" sz="2000" dirty="0">
                <a:effectLst/>
              </a:rPr>
              <a:t>(</a:t>
            </a:r>
            <a:r>
              <a:rPr lang="zh-CN" altLang="en-US" sz="2000" dirty="0">
                <a:effectLst/>
              </a:rPr>
              <a:t>查看端口模式（</a:t>
            </a:r>
            <a:r>
              <a:rPr lang="en-US" altLang="zh-CN" sz="2000" dirty="0">
                <a:effectLst/>
              </a:rPr>
              <a:t>trunk</a:t>
            </a:r>
            <a:r>
              <a:rPr lang="zh-CN" altLang="en-US" sz="2000" dirty="0">
                <a:effectLst/>
              </a:rPr>
              <a:t>）及各自允许</a:t>
            </a:r>
            <a:r>
              <a:rPr lang="en-US" altLang="zh-CN" sz="2000" dirty="0">
                <a:effectLst/>
              </a:rPr>
              <a:t>/</a:t>
            </a:r>
            <a:r>
              <a:rPr lang="zh-CN" altLang="en-US" sz="2000" dirty="0">
                <a:effectLst/>
              </a:rPr>
              <a:t>拒绝的</a:t>
            </a:r>
            <a:r>
              <a:rPr lang="en-US" altLang="zh-CN" sz="2000" dirty="0">
                <a:effectLst/>
              </a:rPr>
              <a:t> VLAN </a:t>
            </a:r>
            <a:r>
              <a:rPr lang="zh-CN" altLang="en-US" sz="2000" dirty="0">
                <a:effectLst/>
              </a:rPr>
              <a:t>列表</a:t>
            </a:r>
            <a:r>
              <a:rPr lang="en-US" altLang="zh-CN" sz="2000" dirty="0">
                <a:effectLst/>
              </a:rPr>
              <a:t>)</a:t>
            </a:r>
          </a:p>
          <a:p>
            <a:pPr lvl="1" eaLnBrk="1" hangingPunct="1"/>
            <a:r>
              <a:rPr lang="en-US" altLang="zh-CN" sz="1710" dirty="0">
                <a:solidFill>
                  <a:schemeClr val="accent2"/>
                </a:solidFill>
                <a:effectLst/>
              </a:rPr>
              <a:t>[</a:t>
            </a:r>
            <a:r>
              <a:rPr lang="zh-CN" altLang="en-US" sz="1710" dirty="0">
                <a:sym typeface="+mn-ea"/>
              </a:rPr>
              <a:t>Switch</a:t>
            </a:r>
            <a:r>
              <a:rPr lang="en-US" altLang="zh-CN" sz="1710" dirty="0">
                <a:solidFill>
                  <a:schemeClr val="accent2"/>
                </a:solidFill>
                <a:effectLst/>
              </a:rPr>
              <a:t>] display port </a:t>
            </a:r>
            <a:r>
              <a:rPr lang="en-US" altLang="zh-CN" sz="1710" dirty="0" err="1">
                <a:solidFill>
                  <a:schemeClr val="accent2"/>
                </a:solidFill>
                <a:effectLst/>
              </a:rPr>
              <a:t>vlan</a:t>
            </a:r>
            <a:r>
              <a:rPr lang="en-US" altLang="zh-CN" sz="1710" dirty="0">
                <a:solidFill>
                  <a:schemeClr val="accent2"/>
                </a:solidFill>
                <a:effectLst/>
              </a:rPr>
              <a:t> </a:t>
            </a:r>
            <a:r>
              <a:rPr lang="en-US" altLang="zh-CN" sz="1710" dirty="0" err="1">
                <a:solidFill>
                  <a:schemeClr val="accent2"/>
                </a:solidFill>
                <a:effectLst/>
              </a:rPr>
              <a:t>GigabitEthernet</a:t>
            </a:r>
            <a:r>
              <a:rPr lang="en-US" altLang="zh-CN" sz="1710" dirty="0">
                <a:solidFill>
                  <a:schemeClr val="accent2"/>
                </a:solidFill>
                <a:effectLst/>
              </a:rPr>
              <a:t> 0/0/1</a:t>
            </a:r>
          </a:p>
          <a:p>
            <a:pPr lvl="1" eaLnBrk="1" hangingPunct="1"/>
            <a:r>
              <a:rPr lang="en-US" altLang="zh-CN" sz="1710" dirty="0">
                <a:solidFill>
                  <a:schemeClr val="accent2"/>
                </a:solidFill>
                <a:effectLst/>
              </a:rPr>
              <a:t>[</a:t>
            </a:r>
            <a:r>
              <a:rPr lang="zh-CN" altLang="en-US" sz="1710" dirty="0">
                <a:sym typeface="+mn-ea"/>
              </a:rPr>
              <a:t>Switch</a:t>
            </a:r>
            <a:r>
              <a:rPr lang="en-US" altLang="zh-CN" sz="1710" dirty="0">
                <a:solidFill>
                  <a:schemeClr val="accent2"/>
                </a:solidFill>
                <a:effectLst/>
              </a:rPr>
              <a:t>] display port </a:t>
            </a:r>
            <a:r>
              <a:rPr lang="en-US" altLang="zh-CN" sz="1710" dirty="0" err="1">
                <a:solidFill>
                  <a:schemeClr val="accent2"/>
                </a:solidFill>
                <a:effectLst/>
              </a:rPr>
              <a:t>vlan</a:t>
            </a:r>
            <a:r>
              <a:rPr lang="en-US" altLang="zh-CN" sz="1710" dirty="0">
                <a:solidFill>
                  <a:schemeClr val="accent2"/>
                </a:solidFill>
                <a:effectLst/>
              </a:rPr>
              <a:t> </a:t>
            </a:r>
            <a:r>
              <a:rPr lang="en-US" altLang="zh-CN" sz="1710" dirty="0" err="1">
                <a:solidFill>
                  <a:schemeClr val="accent2"/>
                </a:solidFill>
                <a:effectLst/>
              </a:rPr>
              <a:t>GigabitEthernet</a:t>
            </a:r>
            <a:r>
              <a:rPr lang="en-US" altLang="zh-CN" sz="1710" dirty="0">
                <a:solidFill>
                  <a:schemeClr val="accent2"/>
                </a:solidFill>
                <a:effectLst/>
              </a:rPr>
              <a:t> 0/0/20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标题 29697"/>
          <p:cNvSpPr>
            <a:spLocks noGrp="1"/>
          </p:cNvSpPr>
          <p:nvPr>
            <p:ph type="title"/>
          </p:nvPr>
        </p:nvSpPr>
        <p:spPr>
          <a:xfrm>
            <a:off x="533400" y="3810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zh-CN" altLang="en-US" sz="3600">
                <a:effectLst/>
                <a:latin typeface="Times New Roman" panose="02020603050405020304" pitchFamily="2" charset="0"/>
              </a:rPr>
              <a:t>查看</a:t>
            </a:r>
            <a:r>
              <a:rPr lang="en-US" altLang="zh-CN" sz="3600">
                <a:effectLst/>
                <a:latin typeface="Times New Roman" panose="02020603050405020304" pitchFamily="2" charset="0"/>
              </a:rPr>
              <a:t>VLAN</a:t>
            </a:r>
            <a:r>
              <a:rPr lang="zh-CN" altLang="en-US" sz="3600">
                <a:effectLst/>
                <a:latin typeface="Times New Roman" panose="02020603050405020304" pitchFamily="2" charset="0"/>
              </a:rPr>
              <a:t>配置</a:t>
            </a:r>
          </a:p>
        </p:txBody>
      </p:sp>
      <p:sp>
        <p:nvSpPr>
          <p:cNvPr id="29698" name="文本占位符 29698"/>
          <p:cNvSpPr>
            <a:spLocks noGrp="1"/>
          </p:cNvSpPr>
          <p:nvPr>
            <p:ph idx="1"/>
          </p:nvPr>
        </p:nvSpPr>
        <p:spPr>
          <a:xfrm>
            <a:off x="0" y="1295400"/>
            <a:ext cx="8569325" cy="5013325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130000"/>
              </a:lnSpc>
            </a:pPr>
            <a:r>
              <a:rPr lang="zh-CN" altLang="en-US" sz="3600">
                <a:effectLst/>
                <a:latin typeface="黑体" panose="02010609060101010101" pitchFamily="2" charset="-122"/>
              </a:rPr>
              <a:t>验证配置信息</a:t>
            </a:r>
          </a:p>
          <a:p>
            <a:pPr lvl="1" eaLnBrk="1" hangingPunct="1">
              <a:lnSpc>
                <a:spcPct val="130000"/>
              </a:lnSpc>
            </a:pPr>
            <a:r>
              <a:rPr lang="zh-CN" altLang="en-US" sz="1800">
                <a:effectLst/>
                <a:latin typeface="黑体" panose="02010609060101010101" pitchFamily="2" charset="-122"/>
              </a:rPr>
              <a:t>查看接口配置</a:t>
            </a:r>
          </a:p>
          <a:p>
            <a:pPr marL="914400" lvl="2" indent="0" eaLnBrk="1" hangingPunct="1">
              <a:lnSpc>
                <a:spcPct val="110000"/>
              </a:lnSpc>
              <a:buNone/>
            </a:pPr>
            <a:r>
              <a:rPr lang="en-US" altLang="zh-CN" sz="2000">
                <a:solidFill>
                  <a:schemeClr val="tx1"/>
                </a:solidFill>
                <a:effectLst/>
              </a:rPr>
              <a:t>[</a:t>
            </a:r>
            <a:r>
              <a:rPr lang="zh-CN" altLang="en-US" sz="2000" dirty="0">
                <a:sym typeface="+mn-ea"/>
              </a:rPr>
              <a:t>Switch</a:t>
            </a:r>
            <a:r>
              <a:rPr lang="en-US" altLang="zh-CN" sz="2000">
                <a:solidFill>
                  <a:schemeClr val="tx1"/>
                </a:solidFill>
                <a:effectLst/>
              </a:rPr>
              <a:t>] display interface GigabitEthernet 0/0/20  </a:t>
            </a:r>
          </a:p>
          <a:p>
            <a:pPr lvl="1" eaLnBrk="1" hangingPunct="1">
              <a:lnSpc>
                <a:spcPct val="110000"/>
              </a:lnSpc>
            </a:pPr>
            <a:r>
              <a:rPr lang="zh-CN" altLang="en-US" sz="1800">
                <a:effectLst/>
                <a:latin typeface="黑体" panose="02010609060101010101" pitchFamily="2" charset="-122"/>
              </a:rPr>
              <a:t>查看 VLAN 配置  </a:t>
            </a:r>
            <a:r>
              <a:rPr lang="en-US" altLang="zh-CN" sz="2000" b="1">
                <a:solidFill>
                  <a:schemeClr val="tx1"/>
                </a:solidFill>
                <a:effectLst/>
              </a:rPr>
              <a:t>                    </a:t>
            </a:r>
          </a:p>
          <a:p>
            <a:pPr marL="914400" lvl="2" indent="0" eaLnBrk="1" hangingPunct="1">
              <a:lnSpc>
                <a:spcPct val="110000"/>
              </a:lnSpc>
              <a:buNone/>
            </a:pPr>
            <a:r>
              <a:rPr lang="en-US" altLang="zh-CN" sz="2000" b="1">
                <a:effectLst/>
                <a:ea typeface="幼圆" panose="02010509060101010101" pitchFamily="1" charset="-122"/>
              </a:rPr>
              <a:t>[</a:t>
            </a:r>
            <a:r>
              <a:rPr lang="zh-CN" altLang="en-US" sz="2000" dirty="0">
                <a:sym typeface="+mn-ea"/>
              </a:rPr>
              <a:t>Switch</a:t>
            </a:r>
            <a:r>
              <a:rPr lang="en-US" altLang="zh-CN" sz="2000" b="1">
                <a:effectLst/>
                <a:ea typeface="幼圆" panose="02010509060101010101" pitchFamily="1" charset="-122"/>
              </a:rPr>
              <a:t>] display vlan</a:t>
            </a:r>
          </a:p>
          <a:p>
            <a:pPr eaLnBrk="1" hangingPunct="1">
              <a:lnSpc>
                <a:spcPct val="130000"/>
              </a:lnSpc>
              <a:buNone/>
            </a:pPr>
            <a:endParaRPr lang="en-US" altLang="zh-CN" sz="2000" b="1">
              <a:solidFill>
                <a:schemeClr val="tx1"/>
              </a:solidFill>
              <a:effectLst/>
              <a:ea typeface="幼圆" panose="02010509060101010101" pitchFamily="1" charset="-122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标题 512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zh-CN" altLang="en-US" sz="4000">
                <a:effectLst/>
              </a:rPr>
              <a:t>交换机配置模式</a:t>
            </a:r>
          </a:p>
        </p:txBody>
      </p:sp>
      <p:graphicFrame>
        <p:nvGraphicFramePr>
          <p:cNvPr id="5122" name="内容占位符 5121"/>
          <p:cNvGraphicFramePr>
            <a:graphicFrameLocks noGrp="1"/>
          </p:cNvGraphicFramePr>
          <p:nvPr>
            <p:ph sz="half" idx="2"/>
            <p:custDataLst>
              <p:tags r:id="rId1"/>
            </p:custDataLst>
          </p:nvPr>
        </p:nvGraphicFramePr>
        <p:xfrm>
          <a:off x="228600" y="1828800"/>
          <a:ext cx="8361680" cy="3774440"/>
        </p:xfrm>
        <a:graphic>
          <a:graphicData uri="http://schemas.openxmlformats.org/drawingml/2006/table">
            <a:tbl>
              <a:tblPr/>
              <a:tblGrid>
                <a:gridCol w="221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6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8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917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chemeClr val="bg1"/>
                          </a:solidFill>
                          <a:effectLst>
                            <a:outerShdw blurRad="38100" dist="38100" dir="2700000">
                              <a:srgbClr val="000000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配置模式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4001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chemeClr val="bg1"/>
                          </a:solidFill>
                          <a:effectLst>
                            <a:outerShdw blurRad="38100" dist="38100" dir="2700000">
                              <a:srgbClr val="000000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提示符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4001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 b="1">
                          <a:solidFill>
                            <a:schemeClr val="bg1"/>
                          </a:solidFill>
                          <a:effectLst>
                            <a:outerShdw blurRad="38100" dist="38100" dir="2700000">
                              <a:srgbClr val="000000"/>
                            </a:outerShdw>
                          </a:effectLst>
                          <a:latin typeface="华文细黑" panose="02010600040101010101" pitchFamily="2" charset="-122"/>
                          <a:ea typeface="华文细黑" panose="02010600040101010101" pitchFamily="2" charset="-122"/>
                        </a:rPr>
                        <a:t>进入命令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400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091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用户模式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&lt;</a:t>
                      </a:r>
                      <a:r>
                        <a:rPr lang="zh-CN" altLang="en-US" sz="2400" dirty="0">
                          <a:sym typeface="+mn-ea"/>
                        </a:rPr>
                        <a:t>Switch</a:t>
                      </a:r>
                      <a:r>
                        <a:rPr lang="en-US" altLang="zh-CN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&gt;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无</a:t>
                      </a:r>
                      <a:r>
                        <a:rPr lang="en-US" altLang="zh-CN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(</a:t>
                      </a:r>
                      <a:r>
                        <a:rPr lang="zh-CN" altLang="en-US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初始登录即进入</a:t>
                      </a:r>
                      <a:r>
                        <a:rPr lang="en-US" altLang="zh-CN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)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54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特权模式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[</a:t>
                      </a:r>
                      <a:r>
                        <a:rPr lang="zh-CN" altLang="en-US" sz="2400" dirty="0">
                          <a:sym typeface="+mn-ea"/>
                        </a:rPr>
                        <a:t>Switch</a:t>
                      </a:r>
                      <a:r>
                        <a:rPr lang="en-US" altLang="zh-CN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]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system-view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281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zh-CN" altLang="en-US" sz="2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接口配置模式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8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[</a:t>
                      </a:r>
                      <a:r>
                        <a:rPr lang="zh-CN" altLang="en-US" sz="1800" dirty="0">
                          <a:sym typeface="+mn-ea"/>
                        </a:rPr>
                        <a:t>Switch</a:t>
                      </a:r>
                      <a:r>
                        <a:rPr lang="en-US" altLang="zh-CN" sz="18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-GigabitEthernet0/0/1]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CN" sz="1400">
                          <a:solidFill>
                            <a:schemeClr val="accent2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华文细黑" panose="02010600040101010101" pitchFamily="2" charset="-122"/>
                        </a:rPr>
                        <a:t>interface GigabitEthernet 0/0/1</a:t>
                      </a:r>
                    </a:p>
                    <a:p>
                      <a:pPr lvl="0" algn="ctr" eaLnBrk="1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buFont typeface="Wingdings" panose="05000000000000000000" pitchFamily="2" charset="2"/>
                        <a:buNone/>
                      </a:pPr>
                      <a:endParaRPr lang="en-US" altLang="zh-CN" sz="1400">
                        <a:solidFill>
                          <a:schemeClr val="accent2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华文细黑" panose="0201060004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5F5F5"/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589280" y="6177280"/>
            <a:ext cx="4470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注意：</a:t>
            </a:r>
            <a:r>
              <a:rPr lang="en-US" altLang="zh-CN"/>
              <a:t>0/0/1</a:t>
            </a:r>
            <a:r>
              <a:rPr lang="zh-CN" altLang="en-US"/>
              <a:t>可替换为实际接口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1066483"/>
            <a:ext cx="7499350" cy="777875"/>
          </a:xfrm>
        </p:spPr>
        <p:txBody>
          <a:bodyPr/>
          <a:lstStyle/>
          <a:p>
            <a:r>
              <a:rPr lang="zh-CN" altLang="en-US" b="1" dirty="0">
                <a:solidFill>
                  <a:schemeClr val="tx1"/>
                </a:solidFill>
                <a:sym typeface="+mn-ea"/>
              </a:rPr>
              <a:t>交换机、路由器登录连接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76200" y="1825625"/>
            <a:ext cx="6184265" cy="4351655"/>
          </a:xfrm>
        </p:spPr>
        <p:txBody>
          <a:bodyPr/>
          <a:lstStyle/>
          <a:p>
            <a:pPr marL="0" indent="0" algn="l">
              <a:buClrTx/>
              <a:buSzTx/>
              <a:buNone/>
            </a:pPr>
            <a:r>
              <a:rPr lang="zh-CN" altLang="en-US" sz="2100" dirty="0">
                <a:sym typeface="+mn-ea"/>
              </a:rPr>
              <a:t>telnet 客户端</a:t>
            </a:r>
            <a:endParaRPr lang="zh-CN" altLang="en-US" sz="2100" dirty="0"/>
          </a:p>
          <a:p>
            <a:pPr marL="0" lvl="0" indent="0">
              <a:buNone/>
            </a:pPr>
            <a:r>
              <a:rPr lang="zh-CN" altLang="en-US" sz="1600" dirty="0">
                <a:solidFill>
                  <a:schemeClr val="accent2"/>
                </a:solidFill>
                <a:sym typeface="+mn-ea"/>
              </a:rPr>
              <a:t>每台PC都装有MobaXterm_Personal_22.1</a:t>
            </a:r>
            <a:endParaRPr lang="zh-CN" altLang="en-US" sz="16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zh-CN" altLang="en-US" sz="2100" dirty="0">
                <a:sym typeface="+mn-ea"/>
              </a:rPr>
              <a:t> 登录设备，进入用户</a:t>
            </a:r>
            <a:r>
              <a:rPr lang="en-US" altLang="zh-CN" sz="2100" dirty="0">
                <a:sym typeface="+mn-ea"/>
              </a:rPr>
              <a:t>VIEW </a:t>
            </a:r>
            <a:r>
              <a:rPr lang="en-US" altLang="zh-CN" sz="2100" dirty="0">
                <a:solidFill>
                  <a:srgbClr val="FF0000"/>
                </a:solidFill>
                <a:sym typeface="+mn-ea"/>
              </a:rPr>
              <a:t>&lt; &gt;</a:t>
            </a:r>
            <a:endParaRPr lang="zh-CN" altLang="en-US" sz="2100" dirty="0">
              <a:solidFill>
                <a:srgbClr val="FF0000"/>
              </a:solidFill>
            </a:endParaRPr>
          </a:p>
          <a:p>
            <a:pPr marL="457200" lvl="1" algn="l">
              <a:buClrTx/>
              <a:buSzTx/>
              <a:buFontTx/>
              <a:buNone/>
            </a:pPr>
            <a:r>
              <a:rPr lang="zh-CN" altLang="en-US" sz="1600" dirty="0">
                <a:sym typeface="+mn-ea"/>
              </a:rPr>
              <a:t>telnet 各设备管理</a:t>
            </a:r>
            <a:r>
              <a:rPr lang="en-US" altLang="zh-CN" sz="1600" dirty="0">
                <a:sym typeface="+mn-ea"/>
              </a:rPr>
              <a:t>IP </a:t>
            </a:r>
            <a:r>
              <a:rPr lang="zh-CN" altLang="en-US" sz="1600" dirty="0">
                <a:sym typeface="+mn-ea"/>
              </a:rPr>
              <a:t>172.16.X.20* </a:t>
            </a:r>
            <a:r>
              <a:rPr lang="en-US" altLang="zh-CN" sz="1600" dirty="0">
                <a:sym typeface="+mn-ea"/>
              </a:rPr>
              <a:t> </a:t>
            </a:r>
            <a:r>
              <a:rPr lang="zh-CN" altLang="en-US" sz="1600" dirty="0">
                <a:solidFill>
                  <a:srgbClr val="FF0000"/>
                </a:solidFill>
                <a:sym typeface="+mn-ea"/>
              </a:rPr>
              <a:t>（X为小组号：1~27，*为设备号1~4）</a:t>
            </a:r>
            <a:endParaRPr lang="zh-CN" altLang="en-US" sz="1600" dirty="0"/>
          </a:p>
          <a:p>
            <a:pPr marL="457200" lvl="1" algn="l">
              <a:buClrTx/>
              <a:buSzTx/>
              <a:buFontTx/>
              <a:buNone/>
            </a:pPr>
            <a:r>
              <a:rPr lang="zh-CN" altLang="en-US" sz="1600" dirty="0">
                <a:sym typeface="+mn-ea"/>
              </a:rPr>
              <a:t>如：telnet 172.16.</a:t>
            </a:r>
            <a:r>
              <a:rPr lang="en-US" altLang="zh-CN" sz="1600" dirty="0">
                <a:sym typeface="+mn-ea"/>
              </a:rPr>
              <a:t>2</a:t>
            </a:r>
            <a:r>
              <a:rPr lang="zh-CN" altLang="en-US" sz="1600" dirty="0">
                <a:sym typeface="+mn-ea"/>
              </a:rPr>
              <a:t>.20</a:t>
            </a:r>
            <a:r>
              <a:rPr lang="en-US" altLang="zh-CN" sz="1600" dirty="0">
                <a:sym typeface="+mn-ea"/>
              </a:rPr>
              <a:t>1</a:t>
            </a:r>
            <a:r>
              <a:rPr lang="zh-CN" altLang="en-US" sz="1600" dirty="0">
                <a:sym typeface="+mn-ea"/>
              </a:rPr>
              <a:t> 连接第</a:t>
            </a:r>
            <a:r>
              <a:rPr lang="en-US" altLang="zh-CN" sz="1600" dirty="0">
                <a:sym typeface="+mn-ea"/>
              </a:rPr>
              <a:t>2</a:t>
            </a:r>
            <a:r>
              <a:rPr lang="zh-CN" altLang="en-US" sz="1600" dirty="0">
                <a:sym typeface="+mn-ea"/>
              </a:rPr>
              <a:t>组交换机</a:t>
            </a:r>
            <a:r>
              <a:rPr lang="en-US" altLang="zh-CN" sz="1600" dirty="0">
                <a:sym typeface="+mn-ea"/>
              </a:rPr>
              <a:t>1</a:t>
            </a:r>
            <a:endParaRPr lang="zh-CN" altLang="en-US" sz="1600" dirty="0"/>
          </a:p>
          <a:p>
            <a:pPr marL="457200" lvl="1" algn="l">
              <a:buClrTx/>
              <a:buSzTx/>
              <a:buFontTx/>
              <a:buNone/>
            </a:pPr>
            <a:r>
              <a:rPr lang="zh-CN" altLang="en-US" sz="1600" dirty="0">
                <a:sym typeface="+mn-ea"/>
              </a:rPr>
              <a:t>username:</a:t>
            </a:r>
            <a:r>
              <a:rPr lang="zh-CN" altLang="en-US" sz="1600" dirty="0">
                <a:solidFill>
                  <a:srgbClr val="FF0000"/>
                </a:solidFill>
                <a:sym typeface="+mn-ea"/>
              </a:rPr>
              <a:t>user</a:t>
            </a:r>
            <a:endParaRPr lang="zh-CN" altLang="en-US" sz="1600" dirty="0"/>
          </a:p>
          <a:p>
            <a:pPr marL="457200" lvl="1" algn="l">
              <a:buClrTx/>
              <a:buSzTx/>
              <a:buFontTx/>
              <a:buNone/>
            </a:pPr>
            <a:r>
              <a:rPr lang="zh-CN" altLang="en-US" sz="1600" dirty="0">
                <a:sym typeface="+mn-ea"/>
              </a:rPr>
              <a:t>Password: </a:t>
            </a:r>
            <a:r>
              <a:rPr lang="zh-CN" altLang="en-US" sz="1600" dirty="0">
                <a:solidFill>
                  <a:srgbClr val="FF0000"/>
                </a:solidFill>
                <a:sym typeface="+mn-ea"/>
              </a:rPr>
              <a:t>b402b402</a:t>
            </a:r>
            <a:r>
              <a:rPr lang="zh-CN" altLang="en-US" sz="1600" dirty="0">
                <a:sym typeface="+mn-ea"/>
              </a:rPr>
              <a:t> （密码没有回显） </a:t>
            </a:r>
            <a:endParaRPr lang="zh-CN" altLang="en-US" sz="16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2100" dirty="0">
                <a:sym typeface="+mn-ea"/>
              </a:rPr>
              <a:t> 进入系统配置</a:t>
            </a:r>
            <a:r>
              <a:rPr lang="en-US" altLang="zh-CN" sz="2100" dirty="0">
                <a:sym typeface="+mn-ea"/>
              </a:rPr>
              <a:t>VIEW </a:t>
            </a:r>
            <a:r>
              <a:rPr lang="en-US" altLang="zh-CN" sz="2100" dirty="0">
                <a:solidFill>
                  <a:srgbClr val="FF0000"/>
                </a:solidFill>
                <a:sym typeface="+mn-ea"/>
              </a:rPr>
              <a:t>[ ]</a:t>
            </a:r>
            <a:endParaRPr lang="zh-CN" altLang="en-US" sz="2100" dirty="0"/>
          </a:p>
          <a:p>
            <a:pPr marL="457200" lvl="1" algn="l">
              <a:buClrTx/>
              <a:buSzTx/>
              <a:buFontTx/>
              <a:buNone/>
            </a:pPr>
            <a:r>
              <a:rPr lang="zh-CN" altLang="en-US" sz="2100" dirty="0">
                <a:sym typeface="+mn-ea"/>
              </a:rPr>
              <a:t> 	</a:t>
            </a:r>
            <a:r>
              <a:rPr lang="en-US" altLang="zh-CN" sz="2100" dirty="0">
                <a:sym typeface="+mn-ea"/>
              </a:rPr>
              <a:t>  </a:t>
            </a:r>
            <a:r>
              <a:rPr lang="zh-CN" altLang="en-US" sz="2100" dirty="0">
                <a:sym typeface="+mn-ea"/>
              </a:rPr>
              <a:t>system-view </a:t>
            </a:r>
            <a:endParaRPr lang="zh-CN" altLang="en-US" sz="2100" dirty="0"/>
          </a:p>
          <a:p>
            <a:pPr marL="0" indent="0">
              <a:buNone/>
            </a:pPr>
            <a:r>
              <a:rPr lang="zh-CN" altLang="en-US" sz="1800">
                <a:solidFill>
                  <a:srgbClr val="3366FF"/>
                </a:solidFill>
                <a:sym typeface="+mn-ea"/>
              </a:rPr>
              <a:t>使用</a:t>
            </a:r>
            <a:r>
              <a:rPr lang="en-US" altLang="zh-CN" sz="1800" dirty="0">
                <a:solidFill>
                  <a:srgbClr val="3366FF"/>
                </a:solidFill>
                <a:sym typeface="+mn-ea"/>
              </a:rPr>
              <a:t>MobaXterm</a:t>
            </a:r>
            <a:r>
              <a:rPr lang="zh-CN" altLang="en-US" sz="1800">
                <a:solidFill>
                  <a:srgbClr val="3366FF"/>
                </a:solidFill>
                <a:sym typeface="+mn-ea"/>
              </a:rPr>
              <a:t>登录设备过程实例：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4495800"/>
            <a:ext cx="5121275" cy="23475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6145"/>
          <p:cNvSpPr>
            <a:spLocks noGrp="1"/>
          </p:cNvSpPr>
          <p:nvPr>
            <p:ph type="title"/>
          </p:nvPr>
        </p:nvSpPr>
        <p:spPr>
          <a:xfrm>
            <a:off x="685800" y="6858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zh-CN" altLang="en-US" sz="3600">
                <a:effectLst/>
              </a:rPr>
              <a:t>交换机配置命令模式</a:t>
            </a:r>
          </a:p>
        </p:txBody>
      </p:sp>
      <p:sp>
        <p:nvSpPr>
          <p:cNvPr id="6146" name="文本占位符 6146"/>
          <p:cNvSpPr>
            <a:spLocks noGrp="1"/>
          </p:cNvSpPr>
          <p:nvPr>
            <p:ph idx="1"/>
          </p:nvPr>
        </p:nvSpPr>
        <p:spPr>
          <a:xfrm>
            <a:off x="228600" y="1676400"/>
            <a:ext cx="8229600" cy="4525963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</a:pPr>
            <a:r>
              <a:rPr lang="en-US" altLang="zh-CN" sz="2400">
                <a:effectLst/>
                <a:latin typeface="黑体" panose="02010609060101010101" pitchFamily="2" charset="-122"/>
              </a:rPr>
              <a:t>EXEC</a:t>
            </a:r>
            <a:r>
              <a:rPr lang="zh-CN" altLang="en-US" sz="2400">
                <a:effectLst/>
                <a:latin typeface="黑体" panose="02010609060101010101" pitchFamily="2" charset="-122"/>
              </a:rPr>
              <a:t>模式：</a:t>
            </a:r>
          </a:p>
          <a:p>
            <a:pPr lvl="1" eaLnBrk="1" hangingPunct="1">
              <a:lnSpc>
                <a:spcPct val="120000"/>
              </a:lnSpc>
            </a:pPr>
            <a:r>
              <a:rPr lang="zh-CN" altLang="en-US" sz="2400">
                <a:effectLst/>
              </a:rPr>
              <a:t>用户模式&lt;</a:t>
            </a:r>
            <a:r>
              <a:rPr lang="zh-CN" altLang="en-US" sz="2400" dirty="0">
                <a:sym typeface="+mn-ea"/>
              </a:rPr>
              <a:t>Switch</a:t>
            </a:r>
            <a:r>
              <a:rPr lang="zh-CN" altLang="en-US" sz="2400">
                <a:effectLst/>
              </a:rPr>
              <a:t>&gt;</a:t>
            </a:r>
            <a:endParaRPr lang="en-US" altLang="zh-CN" sz="2400"/>
          </a:p>
          <a:p>
            <a:pPr lvl="1" eaLnBrk="1" hangingPunct="1">
              <a:lnSpc>
                <a:spcPct val="120000"/>
              </a:lnSpc>
            </a:pPr>
            <a:r>
              <a:rPr lang="zh-CN" altLang="en-US" sz="2400">
                <a:effectLst/>
              </a:rPr>
              <a:t>交换机信息的查看，简单测试命令</a:t>
            </a:r>
          </a:p>
          <a:p>
            <a:pPr lvl="1" eaLnBrk="1" hangingPunct="1">
              <a:lnSpc>
                <a:spcPct val="120000"/>
              </a:lnSpc>
            </a:pPr>
            <a:r>
              <a:rPr lang="zh-CN" altLang="en-US" sz="2400">
                <a:effectLst/>
              </a:rPr>
              <a:t>特权模式</a:t>
            </a:r>
            <a:r>
              <a:rPr lang="en-US" altLang="zh-CN" sz="2400">
                <a:effectLst/>
              </a:rPr>
              <a:t>[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</a:rPr>
              <a:t>]</a:t>
            </a:r>
          </a:p>
          <a:p>
            <a:pPr lvl="2" eaLnBrk="1" hangingPunct="1">
              <a:lnSpc>
                <a:spcPct val="80000"/>
              </a:lnSpc>
            </a:pPr>
            <a:r>
              <a:rPr lang="zh-CN" altLang="en-US" sz="2400"/>
              <a:t>查看、管理交换机配置信息，测试、调试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2400">
                <a:effectLst/>
                <a:latin typeface="黑体" panose="02010609060101010101" pitchFamily="2" charset="-122"/>
              </a:rPr>
              <a:t>配置模式：</a:t>
            </a:r>
          </a:p>
          <a:p>
            <a:pPr lvl="1" eaLnBrk="1" hangingPunct="1">
              <a:lnSpc>
                <a:spcPct val="120000"/>
              </a:lnSpc>
            </a:pPr>
            <a:r>
              <a:rPr lang="zh-CN" altLang="en-US" sz="2400">
                <a:effectLst/>
              </a:rPr>
              <a:t>全局配置模式：输入</a:t>
            </a:r>
            <a:r>
              <a:rPr lang="en-US" altLang="zh-CN" sz="2400">
                <a:effectLst/>
              </a:rPr>
              <a:t> system-view </a:t>
            </a:r>
            <a:r>
              <a:rPr lang="zh-CN" altLang="en-US" sz="2400">
                <a:effectLst/>
              </a:rPr>
              <a:t>进入系统视图</a:t>
            </a:r>
            <a:r>
              <a:rPr lang="en-US" altLang="zh-CN" sz="2400">
                <a:effectLst/>
              </a:rPr>
              <a:t> </a:t>
            </a:r>
          </a:p>
          <a:p>
            <a:pPr lvl="2" eaLnBrk="1" hangingPunct="1">
              <a:lnSpc>
                <a:spcPct val="80000"/>
              </a:lnSpc>
            </a:pPr>
            <a:r>
              <a:rPr lang="zh-CN" altLang="en-US" sz="2400"/>
              <a:t>配置交换机的整体参数</a:t>
            </a:r>
          </a:p>
          <a:p>
            <a:pPr lvl="1" eaLnBrk="1" hangingPunct="1">
              <a:lnSpc>
                <a:spcPct val="120000"/>
              </a:lnSpc>
            </a:pPr>
            <a:r>
              <a:rPr lang="zh-CN" altLang="en-US" sz="2400">
                <a:effectLst/>
              </a:rPr>
              <a:t>接口配置模式：输入</a:t>
            </a:r>
            <a:r>
              <a:rPr lang="en-US" altLang="zh-CN" sz="2400">
                <a:effectLst/>
              </a:rPr>
              <a:t>interface </a:t>
            </a:r>
            <a:r>
              <a:rPr lang="zh-CN" altLang="en-US" sz="2400">
                <a:effectLst/>
              </a:rPr>
              <a:t>接口类型</a:t>
            </a:r>
            <a:r>
              <a:rPr lang="en-US" altLang="zh-CN" sz="2400">
                <a:effectLst/>
              </a:rPr>
              <a:t> </a:t>
            </a:r>
            <a:r>
              <a:rPr lang="zh-CN" altLang="en-US" sz="2400">
                <a:effectLst/>
              </a:rPr>
              <a:t>接口编号</a:t>
            </a:r>
            <a:r>
              <a:rPr lang="en-US" altLang="zh-CN" sz="2400">
                <a:effectLst/>
              </a:rPr>
              <a:t> </a:t>
            </a:r>
            <a:r>
              <a:rPr lang="zh-CN" altLang="en-US" sz="2400">
                <a:effectLst/>
              </a:rPr>
              <a:t>进入接口视图，例如</a:t>
            </a:r>
            <a:r>
              <a:rPr lang="en-US" altLang="zh-CN" sz="2400">
                <a:effectLst/>
              </a:rPr>
              <a:t> interface GigabitEthernet 0/0/1</a:t>
            </a:r>
          </a:p>
          <a:p>
            <a:pPr lvl="2" eaLnBrk="1" hangingPunct="1">
              <a:lnSpc>
                <a:spcPct val="80000"/>
              </a:lnSpc>
            </a:pPr>
            <a:r>
              <a:rPr lang="zh-CN" altLang="en-US" sz="2400"/>
              <a:t>配置交换机的接口参数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æ"/>
            </a:pPr>
            <a:endParaRPr lang="zh-CN" altLang="en-US" sz="2400">
              <a:solidFill>
                <a:schemeClr val="tx1"/>
              </a:solidFill>
              <a:effectLst/>
              <a:ea typeface="华文细黑" panose="02010600040101010101" pitchFamily="2" charset="-122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标题 7169"/>
          <p:cNvSpPr>
            <a:spLocks noGrp="1"/>
          </p:cNvSpPr>
          <p:nvPr>
            <p:ph type="title"/>
          </p:nvPr>
        </p:nvSpPr>
        <p:spPr>
          <a:xfrm>
            <a:off x="457200" y="457200"/>
            <a:ext cx="7499350" cy="7778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zh-CN" altLang="en-US" sz="3600">
                <a:effectLst/>
              </a:rPr>
              <a:t>交换机配置命令模式</a:t>
            </a:r>
          </a:p>
        </p:txBody>
      </p:sp>
      <p:sp>
        <p:nvSpPr>
          <p:cNvPr id="7170" name="文本占位符 7170"/>
          <p:cNvSpPr>
            <a:spLocks noGrp="1"/>
          </p:cNvSpPr>
          <p:nvPr>
            <p:ph idx="1"/>
          </p:nvPr>
        </p:nvSpPr>
        <p:spPr>
          <a:xfrm>
            <a:off x="76200" y="1447800"/>
            <a:ext cx="8064500" cy="5639435"/>
          </a:xfrm>
        </p:spPr>
        <p:txBody>
          <a:bodyPr vert="horz" wrap="none" lIns="91440" tIns="45720" rIns="91440" bIns="45720" anchor="t" anchorCtr="0"/>
          <a:lstStyle/>
          <a:p>
            <a:pPr algn="l" eaLnBrk="1" hangingPunct="1">
              <a:lnSpc>
                <a:spcPct val="80000"/>
              </a:lnSpc>
            </a:pPr>
            <a:r>
              <a:rPr lang="zh-CN" altLang="en-US" sz="2400">
                <a:effectLst/>
                <a:latin typeface="黑体" panose="02010609060101010101" pitchFamily="2" charset="-122"/>
              </a:rPr>
              <a:t>进入全局配置模式</a:t>
            </a:r>
          </a:p>
          <a:p>
            <a:pPr lvl="1" algn="l" eaLnBrk="1" hangingPunct="1">
              <a:lnSpc>
                <a:spcPct val="120000"/>
              </a:lnSpc>
            </a:pPr>
            <a:r>
              <a:rPr lang="en-US" altLang="zh-CN" sz="2400">
                <a:effectLst/>
              </a:rPr>
              <a:t>&lt;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</a:rPr>
              <a:t>&gt;system-view</a:t>
            </a:r>
          </a:p>
          <a:p>
            <a:pPr lvl="1" algn="l" eaLnBrk="1" hangingPunct="1">
              <a:lnSpc>
                <a:spcPct val="120000"/>
              </a:lnSpc>
            </a:pPr>
            <a:r>
              <a:rPr lang="en-US" altLang="zh-CN" sz="2400">
                <a:effectLst/>
                <a:sym typeface="+mn-ea"/>
              </a:rPr>
              <a:t>[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  <a:sym typeface="+mn-ea"/>
              </a:rPr>
              <a:t>]</a:t>
            </a:r>
            <a:r>
              <a:rPr lang="en-US" altLang="zh-CN" sz="2400">
                <a:effectLst/>
              </a:rPr>
              <a:t>quit</a:t>
            </a:r>
            <a:r>
              <a:rPr lang="zh-CN" altLang="en-US" sz="2400">
                <a:effectLst/>
              </a:rPr>
              <a:t>（退出全局配置模式）</a:t>
            </a:r>
            <a:endParaRPr lang="en-US" altLang="zh-CN" sz="2400">
              <a:effectLst/>
            </a:endParaRPr>
          </a:p>
          <a:p>
            <a:pPr lvl="1" algn="l" eaLnBrk="1" hangingPunct="1">
              <a:lnSpc>
                <a:spcPct val="120000"/>
              </a:lnSpc>
            </a:pPr>
            <a:r>
              <a:rPr lang="en-US" altLang="zh-CN" sz="2400">
                <a:effectLst/>
                <a:sym typeface="+mn-ea"/>
              </a:rPr>
              <a:t>&lt;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  <a:sym typeface="+mn-ea"/>
              </a:rPr>
              <a:t>&gt;</a:t>
            </a:r>
            <a:endParaRPr lang="en-US" altLang="zh-CN" sz="2400">
              <a:effectLst/>
            </a:endParaRPr>
          </a:p>
          <a:p>
            <a:pPr algn="l" eaLnBrk="1" hangingPunct="1">
              <a:lnSpc>
                <a:spcPct val="140000"/>
              </a:lnSpc>
            </a:pPr>
            <a:r>
              <a:rPr lang="zh-CN" altLang="en-US" sz="2400">
                <a:effectLst/>
                <a:latin typeface="黑体" panose="02010609060101010101" pitchFamily="2" charset="-122"/>
              </a:rPr>
              <a:t>进入接口配置模式</a:t>
            </a:r>
          </a:p>
          <a:p>
            <a:pPr lvl="1" algn="l" eaLnBrk="1" hangingPunct="1">
              <a:lnSpc>
                <a:spcPct val="120000"/>
              </a:lnSpc>
            </a:pPr>
            <a:r>
              <a:rPr lang="en-US" altLang="zh-CN" sz="2400">
                <a:effectLst/>
              </a:rPr>
              <a:t>[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</a:rPr>
              <a:t>] interface GigabitEthernet 0/0/1</a:t>
            </a:r>
          </a:p>
          <a:p>
            <a:pPr lvl="1" algn="l" eaLnBrk="1" hangingPunct="1">
              <a:lnSpc>
                <a:spcPct val="120000"/>
              </a:lnSpc>
            </a:pPr>
            <a:r>
              <a:rPr lang="en-US" altLang="zh-CN" sz="2400">
                <a:effectLst/>
              </a:rPr>
              <a:t>[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</a:rPr>
              <a:t>-GigabitEthernet0/0/1] quit</a:t>
            </a:r>
          </a:p>
          <a:p>
            <a:pPr lvl="1" algn="l" eaLnBrk="1" hangingPunct="1">
              <a:lnSpc>
                <a:spcPct val="120000"/>
              </a:lnSpc>
            </a:pPr>
            <a:r>
              <a:rPr lang="en-US" altLang="zh-CN" sz="2400">
                <a:effectLst/>
                <a:sym typeface="+mn-ea"/>
              </a:rPr>
              <a:t>[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  <a:sym typeface="+mn-ea"/>
              </a:rPr>
              <a:t>]</a:t>
            </a:r>
            <a:endParaRPr lang="en-US" altLang="zh-CN" sz="2400">
              <a:effectLst/>
              <a:latin typeface="黑体" panose="02010609060101010101" pitchFamily="2" charset="-122"/>
            </a:endParaRPr>
          </a:p>
          <a:p>
            <a:pPr marL="342900" lvl="1" indent="-342900" algn="l" eaLnBrk="1" hangingPunct="1">
              <a:lnSpc>
                <a:spcPct val="140000"/>
              </a:lnSpc>
              <a:buClrTx/>
              <a:buSzTx/>
              <a:buChar char="§"/>
            </a:pPr>
            <a:r>
              <a:rPr lang="zh-CN" altLang="en-US" sz="2400">
                <a:solidFill>
                  <a:srgbClr val="A4001B"/>
                </a:solidFill>
                <a:effectLst/>
                <a:latin typeface="黑体" panose="02010609060101010101" pitchFamily="2" charset="-122"/>
              </a:rPr>
              <a:t>从子模式下直接返回特权模式</a:t>
            </a:r>
          </a:p>
          <a:p>
            <a:pPr lvl="1" algn="l" eaLnBrk="1" hangingPunct="1">
              <a:lnSpc>
                <a:spcPct val="120000"/>
              </a:lnSpc>
            </a:pPr>
            <a:r>
              <a:rPr lang="en-US" altLang="zh-CN" sz="2400">
                <a:effectLst/>
              </a:rPr>
              <a:t>[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</a:rPr>
              <a:t>-GigabitEthernet0/0/1] quit</a:t>
            </a:r>
          </a:p>
          <a:p>
            <a:pPr lvl="1" algn="l" eaLnBrk="1" hangingPunct="1">
              <a:lnSpc>
                <a:spcPct val="120000"/>
              </a:lnSpc>
            </a:pPr>
            <a:r>
              <a:rPr lang="en-US" altLang="zh-CN" sz="2400">
                <a:effectLst/>
                <a:sym typeface="+mn-ea"/>
              </a:rPr>
              <a:t>&lt;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  <a:sym typeface="+mn-ea"/>
              </a:rPr>
              <a:t>&gt;</a:t>
            </a:r>
            <a:endParaRPr lang="en-US" altLang="zh-CN" sz="2400">
              <a:effectLst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8193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99350" cy="7778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6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FFFFFF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命令行其他功能</a:t>
            </a:r>
          </a:p>
        </p:txBody>
      </p:sp>
      <p:sp>
        <p:nvSpPr>
          <p:cNvPr id="2" name="文本占位符 8194"/>
          <p:cNvSpPr>
            <a:spLocks noGrp="1"/>
          </p:cNvSpPr>
          <p:nvPr>
            <p:ph idx="1"/>
          </p:nvPr>
        </p:nvSpPr>
        <p:spPr>
          <a:xfrm>
            <a:off x="304800" y="1295400"/>
            <a:ext cx="7620000" cy="5334000"/>
          </a:xfrm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zh-CN" altLang="en-US" sz="2400">
                <a:effectLst/>
                <a:latin typeface="黑体" panose="02010609060101010101" pitchFamily="2" charset="-122"/>
              </a:rPr>
              <a:t>获得帮助</a:t>
            </a:r>
          </a:p>
          <a:p>
            <a:pPr lvl="1" eaLnBrk="1" hangingPunct="1"/>
            <a:r>
              <a:rPr lang="en-US" altLang="zh-CN" sz="2400">
                <a:effectLst/>
              </a:rPr>
              <a:t>&lt;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</a:rPr>
              <a:t>&gt;?</a:t>
            </a:r>
          </a:p>
          <a:p>
            <a:pPr lvl="1" eaLnBrk="1" hangingPunct="1"/>
            <a:r>
              <a:rPr lang="en-US" altLang="zh-CN" sz="2400">
                <a:effectLst/>
              </a:rPr>
              <a:t>&lt;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</a:rPr>
              <a:t>&gt;display ?</a:t>
            </a:r>
          </a:p>
          <a:p>
            <a:pPr lvl="1" eaLnBrk="1" hangingPunct="1"/>
            <a:r>
              <a:rPr lang="zh-CN" altLang="en-US" sz="2400">
                <a:effectLst/>
                <a:latin typeface="黑体" panose="02010609060101010101" pitchFamily="2" charset="-122"/>
              </a:rPr>
              <a:t>命令简写</a:t>
            </a:r>
          </a:p>
          <a:p>
            <a:pPr lvl="1" eaLnBrk="1" hangingPunct="1"/>
            <a:r>
              <a:rPr lang="zh-CN" altLang="en-US" sz="2400">
                <a:effectLst/>
              </a:rPr>
              <a:t>全写：</a:t>
            </a:r>
            <a:r>
              <a:rPr lang="en-US" altLang="zh-CN" sz="2400">
                <a:effectLst/>
              </a:rPr>
              <a:t>&lt;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</a:rPr>
              <a:t>&gt;system-view</a:t>
            </a:r>
          </a:p>
          <a:p>
            <a:pPr lvl="1" eaLnBrk="1" hangingPunct="1"/>
            <a:r>
              <a:rPr lang="zh-CN" altLang="en-US" sz="2400">
                <a:effectLst/>
              </a:rPr>
              <a:t>简写：</a:t>
            </a:r>
            <a:r>
              <a:rPr lang="en-US" altLang="zh-CN" sz="2400">
                <a:effectLst/>
                <a:sym typeface="+mn-ea"/>
              </a:rPr>
              <a:t>&lt;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  <a:sym typeface="+mn-ea"/>
              </a:rPr>
              <a:t>&gt;system</a:t>
            </a:r>
            <a:endParaRPr lang="en-US" altLang="zh-CN" sz="2400">
              <a:effectLst/>
            </a:endParaRPr>
          </a:p>
          <a:p>
            <a:pPr eaLnBrk="1" hangingPunct="1"/>
            <a:r>
              <a:rPr lang="zh-CN" altLang="en-US" sz="2400">
                <a:effectLst/>
                <a:latin typeface="黑体" panose="02010609060101010101" pitchFamily="2" charset="-122"/>
              </a:rPr>
              <a:t>使用历史命令</a:t>
            </a:r>
          </a:p>
          <a:p>
            <a:pPr lvl="1" eaLnBrk="1" hangingPunct="1"/>
            <a:r>
              <a:rPr lang="en-US" altLang="zh-CN" sz="2400">
                <a:effectLst/>
                <a:sym typeface="+mn-ea"/>
              </a:rPr>
              <a:t>&lt;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  <a:sym typeface="+mn-ea"/>
              </a:rPr>
              <a:t>&gt;</a:t>
            </a:r>
            <a:r>
              <a:rPr lang="en-US" altLang="zh-CN" sz="2400">
                <a:effectLst/>
              </a:rPr>
              <a:t> (</a:t>
            </a:r>
            <a:r>
              <a:rPr lang="zh-CN" altLang="en-US" sz="2400">
                <a:effectLst/>
              </a:rPr>
              <a:t>向上键</a:t>
            </a:r>
            <a:r>
              <a:rPr lang="en-US" altLang="zh-CN" sz="2400">
                <a:effectLst/>
              </a:rPr>
              <a:t>)</a:t>
            </a:r>
          </a:p>
          <a:p>
            <a:pPr lvl="1" eaLnBrk="1" hangingPunct="1"/>
            <a:r>
              <a:rPr lang="en-US" altLang="zh-CN" sz="2400">
                <a:effectLst/>
                <a:sym typeface="+mn-ea"/>
              </a:rPr>
              <a:t>&lt;</a:t>
            </a:r>
            <a:r>
              <a:rPr lang="zh-CN" altLang="en-US" sz="2400" dirty="0">
                <a:sym typeface="+mn-ea"/>
              </a:rPr>
              <a:t>Switch</a:t>
            </a:r>
            <a:r>
              <a:rPr lang="en-US" altLang="zh-CN" sz="2400">
                <a:effectLst/>
                <a:sym typeface="+mn-ea"/>
              </a:rPr>
              <a:t>&gt;</a:t>
            </a:r>
            <a:r>
              <a:rPr lang="en-US" altLang="zh-CN" sz="2400">
                <a:effectLst/>
              </a:rPr>
              <a:t> (</a:t>
            </a:r>
            <a:r>
              <a:rPr lang="zh-CN" altLang="en-US" sz="2400">
                <a:effectLst/>
              </a:rPr>
              <a:t>向下键</a:t>
            </a:r>
            <a:r>
              <a:rPr lang="en-US" altLang="zh-CN" sz="2400">
                <a:effectLst/>
              </a:rPr>
              <a:t>)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9217"/>
          <p:cNvSpPr>
            <a:spLocks noGrp="1"/>
          </p:cNvSpPr>
          <p:nvPr>
            <p:ph type="title"/>
          </p:nvPr>
        </p:nvSpPr>
        <p:spPr>
          <a:xfrm>
            <a:off x="533400" y="457200"/>
            <a:ext cx="7499350" cy="7778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600" b="0" i="0" u="none" strike="noStrike" kern="1200" cap="none" spc="0" normalizeH="0" baseline="0" noProof="1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>
                    <a:srgbClr val="FFFFFF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配置文件的管理</a:t>
            </a:r>
          </a:p>
        </p:txBody>
      </p:sp>
      <p:sp>
        <p:nvSpPr>
          <p:cNvPr id="2" name="文本占位符 9218"/>
          <p:cNvSpPr>
            <a:spLocks noGrp="1"/>
          </p:cNvSpPr>
          <p:nvPr>
            <p:ph idx="1"/>
          </p:nvPr>
        </p:nvSpPr>
        <p:spPr>
          <a:xfrm>
            <a:off x="152400" y="1371600"/>
            <a:ext cx="8729980" cy="5327650"/>
          </a:xfrm>
        </p:spPr>
        <p:txBody>
          <a:bodyPr vert="horz" wrap="square" lIns="91440" tIns="45720" rIns="91440" bIns="45720" anchor="t" anchorCtr="0"/>
          <a:lstStyle/>
          <a:p>
            <a:pPr marL="914400" lvl="2" indent="0" eaLnBrk="1" hangingPunct="1">
              <a:lnSpc>
                <a:spcPct val="90000"/>
              </a:lnSpc>
              <a:buNone/>
            </a:pPr>
            <a:endParaRPr lang="zh-CN" altLang="en-US" sz="2400">
              <a:solidFill>
                <a:srgbClr val="A4001B"/>
              </a:solidFill>
              <a:effectLst/>
              <a:latin typeface="黑体" panose="02010609060101010101" pitchFamily="2" charset="-122"/>
              <a:sym typeface="+mn-ea"/>
            </a:endParaRPr>
          </a:p>
          <a:p>
            <a:pPr lvl="0" eaLnBrk="1" hangingPunct="1">
              <a:lnSpc>
                <a:spcPct val="90000"/>
              </a:lnSpc>
            </a:pPr>
            <a:r>
              <a:rPr lang="zh-CN" altLang="en-US" sz="2400">
                <a:solidFill>
                  <a:srgbClr val="A4001B"/>
                </a:solidFill>
                <a:effectLst/>
                <a:latin typeface="黑体" panose="02010609060101010101" pitchFamily="2" charset="-122"/>
                <a:sym typeface="+mn-ea"/>
              </a:rPr>
              <a:t>查看配置文件内容</a:t>
            </a:r>
            <a:endParaRPr lang="en-US" altLang="zh-CN" sz="2400">
              <a:effectLst/>
              <a:latin typeface="黑体" panose="02010609060101010101" pitchFamily="2" charset="-122"/>
            </a:endParaRPr>
          </a:p>
          <a:p>
            <a:pPr lvl="1" eaLnBrk="1" hangingPunct="1">
              <a:lnSpc>
                <a:spcPct val="120000"/>
              </a:lnSpc>
            </a:pPr>
            <a:r>
              <a:rPr lang="zh-CN" altLang="en-US" sz="2400">
                <a:effectLst/>
              </a:rPr>
              <a:t>查看RAM中当前生效的配置</a:t>
            </a:r>
          </a:p>
          <a:p>
            <a:pPr marL="914400" lvl="2" indent="0" eaLnBrk="1" hangingPunct="1">
              <a:lnSpc>
                <a:spcPct val="120000"/>
              </a:lnSpc>
              <a:buNone/>
            </a:pPr>
            <a:r>
              <a:rPr lang="zh-CN" altLang="en-US" sz="1890">
                <a:solidFill>
                  <a:schemeClr val="tx1"/>
                </a:solidFill>
              </a:rPr>
              <a:t>&lt;</a:t>
            </a:r>
            <a:r>
              <a:rPr lang="zh-CN" altLang="en-US" sz="1890" dirty="0">
                <a:sym typeface="+mn-ea"/>
              </a:rPr>
              <a:t> Switch</a:t>
            </a:r>
            <a:r>
              <a:rPr lang="zh-CN" altLang="en-US" sz="1890">
                <a:solidFill>
                  <a:schemeClr val="tx1"/>
                </a:solidFill>
              </a:rPr>
              <a:t>&gt; display current-configuration</a:t>
            </a:r>
          </a:p>
          <a:p>
            <a:pPr lvl="1" algn="l" eaLnBrk="1" hangingPunct="1">
              <a:lnSpc>
                <a:spcPct val="120000"/>
              </a:lnSpc>
              <a:buClrTx/>
              <a:buSzTx/>
            </a:pPr>
            <a:r>
              <a:rPr lang="zh-CN" altLang="en-US" sz="2400">
                <a:effectLst/>
              </a:rPr>
              <a:t>查看保存在FLASH里的配置信息（启动配置文件）</a:t>
            </a:r>
          </a:p>
          <a:p>
            <a:pPr marL="914400" lvl="2" indent="0" eaLnBrk="1" hangingPunct="1">
              <a:lnSpc>
                <a:spcPct val="120000"/>
              </a:lnSpc>
              <a:buNone/>
            </a:pPr>
            <a:r>
              <a:rPr lang="zh-CN" altLang="en-US" sz="2130">
                <a:solidFill>
                  <a:schemeClr val="tx1"/>
                </a:solidFill>
              </a:rPr>
              <a:t>&lt;</a:t>
            </a:r>
            <a:r>
              <a:rPr lang="zh-CN" altLang="en-US" sz="2130" dirty="0">
                <a:sym typeface="+mn-ea"/>
              </a:rPr>
              <a:t>Switch</a:t>
            </a:r>
            <a:r>
              <a:rPr lang="zh-CN" altLang="en-US" sz="2130">
                <a:solidFill>
                  <a:schemeClr val="tx1"/>
                </a:solidFill>
              </a:rPr>
              <a:t>&gt; </a:t>
            </a:r>
            <a:r>
              <a:rPr lang="en-US" altLang="zh-CN" sz="2130">
                <a:solidFill>
                  <a:schemeClr val="tx1"/>
                </a:solidFill>
              </a:rPr>
              <a:t>display saved-configuration</a:t>
            </a:r>
          </a:p>
          <a:p>
            <a:pPr marL="0" lvl="2" indent="0" eaLnBrk="1" hangingPunct="1">
              <a:lnSpc>
                <a:spcPct val="120000"/>
              </a:lnSpc>
              <a:buNone/>
            </a:pPr>
            <a:r>
              <a:rPr lang="zh-CN" altLang="en-US" sz="2130">
                <a:solidFill>
                  <a:schemeClr val="tx1"/>
                </a:solidFill>
              </a:rPr>
              <a:t>注意：如果设备之前从未保存过配置（从未执行过</a:t>
            </a:r>
            <a:r>
              <a:rPr lang="en-US" altLang="zh-CN" sz="2130">
                <a:solidFill>
                  <a:schemeClr val="tx1"/>
                </a:solidFill>
              </a:rPr>
              <a:t> save </a:t>
            </a:r>
            <a:r>
              <a:rPr lang="zh-CN" altLang="en-US" sz="2130">
                <a:solidFill>
                  <a:schemeClr val="tx1"/>
                </a:solidFill>
              </a:rPr>
              <a:t>命令），或者启动配置文件被手动擦除了，此时使用</a:t>
            </a:r>
            <a:r>
              <a:rPr lang="en-US" altLang="zh-CN" sz="2130">
                <a:sym typeface="+mn-ea"/>
              </a:rPr>
              <a:t>display saved-configuration</a:t>
            </a:r>
            <a:r>
              <a:rPr lang="zh-CN" altLang="en-US" sz="2130">
                <a:sym typeface="+mn-ea"/>
              </a:rPr>
              <a:t>报错</a:t>
            </a:r>
            <a:endParaRPr lang="en-US" altLang="zh-CN" sz="2130">
              <a:solidFill>
                <a:schemeClr val="tx1"/>
              </a:solidFill>
            </a:endParaRPr>
          </a:p>
          <a:p>
            <a:pPr marL="914400" lvl="2" indent="0" eaLnBrk="1" hangingPunct="1">
              <a:lnSpc>
                <a:spcPct val="120000"/>
              </a:lnSpc>
              <a:buNone/>
            </a:pPr>
            <a:endParaRPr lang="zh-CN" altLang="en-US" sz="213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文本占位符 10241"/>
          <p:cNvSpPr>
            <a:spLocks noGrp="1"/>
          </p:cNvSpPr>
          <p:nvPr>
            <p:ph idx="1"/>
          </p:nvPr>
        </p:nvSpPr>
        <p:spPr>
          <a:xfrm>
            <a:off x="2133600" y="2209800"/>
            <a:ext cx="4114800" cy="1524000"/>
          </a:xfrm>
        </p:spPr>
        <p:txBody>
          <a:bodyPr vert="horz" wrap="square" lIns="91440" tIns="45720" rIns="91440" bIns="45720" anchor="t" anchorCtr="0"/>
          <a:lstStyle/>
          <a:p>
            <a:pPr algn="ctr" eaLnBrk="1" hangingPunct="1">
              <a:buNone/>
            </a:pPr>
            <a:r>
              <a:rPr lang="en-US" altLang="zh-CN" sz="4400" b="1">
                <a:solidFill>
                  <a:schemeClr val="accent2"/>
                </a:solidFill>
                <a:effectLst/>
                <a:latin typeface="Times New Roman" panose="02020603050405020304" pitchFamily="2" charset="0"/>
              </a:rPr>
              <a:t>VLAN</a:t>
            </a:r>
            <a:r>
              <a:rPr lang="zh-CN" altLang="en-US" sz="4400" b="1">
                <a:solidFill>
                  <a:schemeClr val="accent2"/>
                </a:solidFill>
                <a:effectLst/>
                <a:latin typeface="Times New Roman" panose="02020603050405020304" pitchFamily="2" charset="0"/>
              </a:rPr>
              <a:t>技术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58*370"/>
  <p:tag name="TABLE_ENDDRAG_RECT" val="18*144*658*370"/>
</p:tagLst>
</file>

<file path=ppt/theme/theme1.xml><?xml version="1.0" encoding="utf-8"?>
<a:theme xmlns:a="http://schemas.openxmlformats.org/drawingml/2006/main" name="20060911_学生版PPT模板_杨靖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60911_学生版PPT模板_杨靖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60911_学生版PPT模板_杨靖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60911_学生版PPT模板_杨靖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60911_学生版PPT模板_杨靖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60911_学生版PPT模板_杨靖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60911_学生版PPT模板_杨靖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60911_学生版PPT模板_杨靖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60911_学生版PPT模板_杨靖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60911_学生版PPT模板_杨靖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60911_学生版PPT模板_杨靖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60911_学生版PPT模板_杨靖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60911_学生版PPT模板_杨靖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1655</Words>
  <Application>Microsoft Office PowerPoint</Application>
  <PresentationFormat>全屏显示(4:3)</PresentationFormat>
  <Paragraphs>267</Paragraphs>
  <Slides>27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6" baseType="lpstr">
      <vt:lpstr>黑体</vt:lpstr>
      <vt:lpstr>华文细黑</vt:lpstr>
      <vt:lpstr>华文行楷</vt:lpstr>
      <vt:lpstr>宋体</vt:lpstr>
      <vt:lpstr>Arial</vt:lpstr>
      <vt:lpstr>Helvetica</vt:lpstr>
      <vt:lpstr>Times New Roman</vt:lpstr>
      <vt:lpstr>Wingdings</vt:lpstr>
      <vt:lpstr>20060911_学生版PPT模板_杨靖</vt:lpstr>
      <vt:lpstr>PowerPoint 演示文稿</vt:lpstr>
      <vt:lpstr>学习内容</vt:lpstr>
      <vt:lpstr>交换机配置模式</vt:lpstr>
      <vt:lpstr>交换机、路由器登录连接</vt:lpstr>
      <vt:lpstr>交换机配置命令模式</vt:lpstr>
      <vt:lpstr>交换机配置命令模式</vt:lpstr>
      <vt:lpstr>命令行其他功能</vt:lpstr>
      <vt:lpstr>配置文件的管理</vt:lpstr>
      <vt:lpstr>PowerPoint 演示文稿</vt:lpstr>
      <vt:lpstr>交换网络中的问题</vt:lpstr>
      <vt:lpstr>交换网络中的问题</vt:lpstr>
      <vt:lpstr>VLAN技术</vt:lpstr>
      <vt:lpstr>VLAN的种类</vt:lpstr>
      <vt:lpstr>VLAN的类型:Port VLAN</vt:lpstr>
      <vt:lpstr>什么是Port VLAN ？ </vt:lpstr>
      <vt:lpstr>Port-VLAN原理</vt:lpstr>
      <vt:lpstr>查看可用Port VLAN</vt:lpstr>
      <vt:lpstr>配置Port VLAN</vt:lpstr>
      <vt:lpstr>Port VLAN 的配置</vt:lpstr>
      <vt:lpstr>VLAN的类型:Tag VLAN</vt:lpstr>
      <vt:lpstr>什么是Tag VLAN ？</vt:lpstr>
      <vt:lpstr>Port VLAN和Tag VLAN区别 </vt:lpstr>
      <vt:lpstr>VLAN的标识</vt:lpstr>
      <vt:lpstr>IEEE802.1Q数据帧</vt:lpstr>
      <vt:lpstr>802.1Q工作原理</vt:lpstr>
      <vt:lpstr>配置Tag VLAN-Trunk</vt:lpstr>
      <vt:lpstr>查看VLAN配置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倩怡 黄</cp:lastModifiedBy>
  <cp:revision>289</cp:revision>
  <dcterms:created xsi:type="dcterms:W3CDTF">2014-10-27T23:54:00Z</dcterms:created>
  <dcterms:modified xsi:type="dcterms:W3CDTF">2025-12-01T03:53:29Z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2052-12.1.0.20784</vt:lpwstr>
  </property>
  <property fmtid="{D5CDD505-2E9C-101B-9397-08002B2CF9AE}" pid="4" name="ICV">
    <vt:lpwstr>8C526CBA3C23457D86FCE22BB8E625D8_13</vt:lpwstr>
  </property>
</Properties>
</file>